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34"/>
  </p:notesMasterIdLst>
  <p:sldIdLst>
    <p:sldId id="256" r:id="rId2"/>
    <p:sldId id="257" r:id="rId3"/>
    <p:sldId id="268" r:id="rId4"/>
    <p:sldId id="258" r:id="rId5"/>
    <p:sldId id="288" r:id="rId6"/>
    <p:sldId id="267" r:id="rId7"/>
    <p:sldId id="269" r:id="rId8"/>
    <p:sldId id="270" r:id="rId9"/>
    <p:sldId id="271" r:id="rId10"/>
    <p:sldId id="265" r:id="rId11"/>
    <p:sldId id="266" r:id="rId12"/>
    <p:sldId id="260" r:id="rId13"/>
    <p:sldId id="261" r:id="rId14"/>
    <p:sldId id="272" r:id="rId15"/>
    <p:sldId id="262" r:id="rId16"/>
    <p:sldId id="273" r:id="rId17"/>
    <p:sldId id="263" r:id="rId18"/>
    <p:sldId id="264" r:id="rId19"/>
    <p:sldId id="281" r:id="rId20"/>
    <p:sldId id="274" r:id="rId21"/>
    <p:sldId id="275" r:id="rId22"/>
    <p:sldId id="280" r:id="rId23"/>
    <p:sldId id="276" r:id="rId24"/>
    <p:sldId id="287" r:id="rId25"/>
    <p:sldId id="277" r:id="rId26"/>
    <p:sldId id="278" r:id="rId27"/>
    <p:sldId id="284" r:id="rId28"/>
    <p:sldId id="279" r:id="rId29"/>
    <p:sldId id="282" r:id="rId30"/>
    <p:sldId id="283" r:id="rId31"/>
    <p:sldId id="285" r:id="rId32"/>
    <p:sldId id="286" r:id="rId33"/>
  </p:sldIdLst>
  <p:sldSz cx="14630400" cy="8229600"/>
  <p:notesSz cx="8229600" cy="14630400"/>
  <p:embeddedFontLst>
    <p:embeddedFont>
      <p:font typeface="Brygada 1918" panose="020B0604020202020204" charset="0"/>
      <p:regular r:id="rId35"/>
    </p:embeddedFont>
    <p:embeddedFont>
      <p:font typeface="Brygada 1918 Semi Bold" panose="020B0604020202020204" charset="0"/>
      <p:regular r:id="rId36"/>
    </p:embeddedFont>
  </p:embeddedFontLst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Közepesen sötét stílus 2 – 1. jelölőszín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Közepesen sötét stílus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Közepesen sötét stílus 2 – 2. jelölőszín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271" autoAdjust="0"/>
    <p:restoredTop sz="94610"/>
  </p:normalViewPr>
  <p:slideViewPr>
    <p:cSldViewPr snapToGrid="0" snapToObjects="1">
      <p:cViewPr varScale="1">
        <p:scale>
          <a:sx n="62" d="100"/>
          <a:sy n="62" d="100"/>
        </p:scale>
        <p:origin x="420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11370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3D5589-9AC0-6308-3654-D7CAA8E276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83162A-85D2-C1FB-A58A-E7ADA07470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71EA69E-55C2-5D8D-E410-F090DCE2CF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F28FB1-373B-2B64-D2AA-8BA1046A24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8476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3D5589-9AC0-6308-3654-D7CAA8E276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83162A-85D2-C1FB-A58A-E7ADA07470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71EA69E-55C2-5D8D-E410-F090DCE2CF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F28FB1-373B-2B64-D2AA-8BA1046A24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0691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7D7263-341C-9B34-7494-07D9AF098A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E757778-B8A6-C7EC-D8B8-5555914227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128AE6C-A018-5CAC-E48D-DC200946AC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24CD4E-4859-5B2C-469F-38561762E00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1776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982A7F-00AB-DD47-FCDF-6D03C5AA6A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3FCCCAA-D7AB-64D1-6414-2AE8F704EE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BCF9CDF-ADA8-D3FE-151A-B59F0DFBFE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3027DC-F700-EF0F-FF31-C0F85BE4296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79080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3D5589-9AC0-6308-3654-D7CAA8E276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83162A-85D2-C1FB-A58A-E7ADA07470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71EA69E-55C2-5D8D-E410-F090DCE2CF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F28FB1-373B-2B64-D2AA-8BA1046A24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71031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BD5307-2EDE-C6E0-FA3D-A1114AFBAD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5C756C1-5D25-834F-C899-B63BFD30AA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4DE3C02-2D3E-4395-4824-9D9371E2D4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3EF64A-DB41-354A-8FE9-C459ADA8E1F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62455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3D5589-9AC0-6308-3654-D7CAA8E276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83162A-85D2-C1FB-A58A-E7ADA07470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71EA69E-55C2-5D8D-E410-F090DCE2CF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F28FB1-373B-2B64-D2AA-8BA1046A24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37719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DA65FB-5892-B01E-F778-1FD64167C6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1699177-5A61-D099-0171-F42FA55523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C8CAD23-6739-006A-B03E-3537E877B4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E34454-7428-69C4-06A8-0FC3A62A546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48176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CC6608-0340-6074-9968-6971C30181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535AC4E-DD19-1E62-86D1-236558828F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9E70C5D-BB12-0152-AB46-A54E459712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DBEC30-1E51-3AA8-968B-52C85089761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52427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FC90E5-4574-F812-97B7-9B31054ED5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A26D214-0FB5-C441-E56F-EF0DFD9B89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E5AFC16-A411-CD20-3FEF-647DCFD01E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13A978-F2EC-270E-99C4-B4A6F10D064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49455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50E9E1-1FD5-05E7-94DD-BE849D8D29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FE65EAC-374F-90D5-A421-F609EB046C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154A89A-63C2-D955-30E5-72EC2C7424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B540C5-3F21-DA73-90EB-5374AD620A0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43042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45B961-7DB0-B256-8D83-F49A7A6C0E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B3A89FA-0BEB-6A2D-6068-36BF2AF24A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A40198C-D90A-5044-3553-95641323BA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F7CB62-F5E5-8E55-F170-964AECCD07B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60844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617AB8-8FAC-C9CF-8D9F-7272BE33C1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128FE80-017D-0074-D5AC-F1FD3633A49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6E57AD3-2AB9-E3F5-7B41-3FB273AAEC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DB3569-17C9-1318-382E-06081694AAB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4786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1692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3F7ECB-3F53-494A-7F61-E70235A326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B82D238-FE42-CE87-F3A3-4D727D2AE83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DB334FE-03FD-B750-45F1-6E581324F2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468311-8085-9843-EA1D-925114C2175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67651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F5B325-5824-C3B0-9A39-A0C5FEB7B9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0561F64-2803-B072-852D-F5BC89741A5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D5AD6C3-CB11-8A7B-294E-4F8E87537A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F3B115-7860-168F-3527-A60482A824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71804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936516-1A4C-BB6E-7176-8F302A4406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6931A4B-D2A6-4086-60E7-1C7DA6606D9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68A5A3E-6EE0-DB89-F4C9-8BF11EF28C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23750E-DB51-A2A9-0CF7-4B58A9D52F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9327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683116-E600-53B1-FE3B-B302FE4FC4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D55C54-A798-3D9B-DC8C-B9D087FBCA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B0B287C-9C7A-FACD-1E51-B4BC60DB23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6E2638-80A2-AD25-E04E-99D294B30E2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7464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8185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AFB3BE-4A03-D49A-8345-DCDBC582A1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54475D4-CBA8-AB0D-116F-56F55264CC9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B147635-252E-68B9-7354-ADFA8C5EE5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1072BC-716C-1207-D6CF-8C32F469ACB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4139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982A7F-00AB-DD47-FCDF-6D03C5AA6A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3FCCCAA-D7AB-64D1-6414-2AE8F704EE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BCF9CDF-ADA8-D3FE-151A-B59F0DFBFE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3027DC-F700-EF0F-FF31-C0F85BE4296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8786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2E145A-B8AB-E3E5-CEBC-93BBCA525C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8097A9D-5C26-DD60-F6A7-F5D30740BA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0BDCBD5-BF5F-2C85-5B58-2F4198715D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C2288E-0A7F-1286-B9D7-056B8842534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3132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svg"/><Relationship Id="rId11" Type="http://schemas.openxmlformats.org/officeDocument/2006/relationships/image" Target="../media/image3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svg"/><Relationship Id="rId9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3.png"/><Relationship Id="rId4" Type="http://schemas.openxmlformats.org/officeDocument/2006/relationships/image" Target="../media/image28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jpg"/><Relationship Id="rId5" Type="http://schemas.openxmlformats.org/officeDocument/2006/relationships/image" Target="../media/image45.pn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4.png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9.png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svg"/><Relationship Id="rId11" Type="http://schemas.openxmlformats.org/officeDocument/2006/relationships/image" Target="../media/image3.pn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97692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350240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Packeta Hálózat: Hálózati Infrastruktúra Tervezés és Implementáció</a:t>
            </a:r>
            <a:endParaRPr lang="en-US" sz="4800" dirty="0"/>
          </a:p>
        </p:txBody>
      </p:sp>
      <p:sp>
        <p:nvSpPr>
          <p:cNvPr id="4" name="Text 1"/>
          <p:cNvSpPr/>
          <p:nvPr/>
        </p:nvSpPr>
        <p:spPr>
          <a:xfrm>
            <a:off x="2923415" y="5439941"/>
            <a:ext cx="878356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hu-HU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Oleszka Attila, Simon Viktor és Kántor Bence projektmunkája</a:t>
            </a:r>
            <a:endParaRPr lang="en-US" sz="2800" dirty="0"/>
          </a:p>
        </p:txBody>
      </p:sp>
      <p:pic>
        <p:nvPicPr>
          <p:cNvPr id="9" name="Kép 8">
            <a:extLst>
              <a:ext uri="{FF2B5EF4-FFF2-40B4-BE49-F238E27FC236}">
                <a16:creationId xmlns:a16="http://schemas.microsoft.com/office/drawing/2014/main" id="{5C06E6B6-5C44-4710-ADDC-A4C126D1F2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3974246" y="868654"/>
            <a:ext cx="66819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4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SSH Beállítások: Biztonságos Távoli Menedzsment</a:t>
            </a:r>
            <a:endParaRPr lang="en-US" sz="4800" dirty="0"/>
          </a:p>
        </p:txBody>
      </p:sp>
      <p:sp>
        <p:nvSpPr>
          <p:cNvPr id="5" name="Shape 2"/>
          <p:cNvSpPr/>
          <p:nvPr/>
        </p:nvSpPr>
        <p:spPr>
          <a:xfrm>
            <a:off x="141653" y="7000264"/>
            <a:ext cx="4536638" cy="838676"/>
          </a:xfrm>
          <a:prstGeom prst="roundRect">
            <a:avLst>
              <a:gd name="adj" fmla="val 8722"/>
            </a:avLst>
          </a:prstGeom>
          <a:solidFill>
            <a:srgbClr val="F6EBD4"/>
          </a:solidFill>
          <a:ln/>
        </p:spPr>
      </p:sp>
      <p:sp>
        <p:nvSpPr>
          <p:cNvPr id="6" name="Shape 3"/>
          <p:cNvSpPr/>
          <p:nvPr/>
        </p:nvSpPr>
        <p:spPr>
          <a:xfrm>
            <a:off x="141653" y="6985024"/>
            <a:ext cx="4536638" cy="60960"/>
          </a:xfrm>
          <a:prstGeom prst="roundRect">
            <a:avLst>
              <a:gd name="adj" fmla="val 279071"/>
            </a:avLst>
          </a:prstGeom>
          <a:solidFill>
            <a:srgbClr val="626C3B"/>
          </a:solidFill>
          <a:ln/>
        </p:spPr>
      </p:sp>
      <p:sp>
        <p:nvSpPr>
          <p:cNvPr id="7" name="Shape 4"/>
          <p:cNvSpPr/>
          <p:nvPr/>
        </p:nvSpPr>
        <p:spPr>
          <a:xfrm>
            <a:off x="2239832" y="6830243"/>
            <a:ext cx="340162" cy="340162"/>
          </a:xfrm>
          <a:prstGeom prst="roundRect">
            <a:avLst>
              <a:gd name="adj" fmla="val 268813"/>
            </a:avLst>
          </a:prstGeom>
          <a:solidFill>
            <a:srgbClr val="626C3B"/>
          </a:solidFill>
          <a:ln/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41869" y="6932161"/>
            <a:ext cx="136088" cy="136088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1531053" y="7230115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Kriptográfiai kulcs</a:t>
            </a:r>
            <a:endParaRPr lang="en-US" sz="2000" dirty="0"/>
          </a:p>
        </p:txBody>
      </p:sp>
      <p:sp>
        <p:nvSpPr>
          <p:cNvPr id="10" name="Text 6"/>
          <p:cNvSpPr/>
          <p:nvPr/>
        </p:nvSpPr>
        <p:spPr>
          <a:xfrm>
            <a:off x="270241" y="7528902"/>
            <a:ext cx="4279463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RSA kulcs generálása a titkosításhoz.</a:t>
            </a:r>
            <a:endParaRPr lang="en-US" sz="2000" dirty="0"/>
          </a:p>
        </p:txBody>
      </p:sp>
      <p:sp>
        <p:nvSpPr>
          <p:cNvPr id="11" name="Shape 7"/>
          <p:cNvSpPr/>
          <p:nvPr/>
        </p:nvSpPr>
        <p:spPr>
          <a:xfrm>
            <a:off x="4791639" y="7000264"/>
            <a:ext cx="4536638" cy="838676"/>
          </a:xfrm>
          <a:prstGeom prst="roundRect">
            <a:avLst>
              <a:gd name="adj" fmla="val 8722"/>
            </a:avLst>
          </a:prstGeom>
          <a:solidFill>
            <a:srgbClr val="F6EBD4"/>
          </a:solidFill>
          <a:ln/>
        </p:spPr>
      </p:sp>
      <p:sp>
        <p:nvSpPr>
          <p:cNvPr id="12" name="Shape 8"/>
          <p:cNvSpPr/>
          <p:nvPr/>
        </p:nvSpPr>
        <p:spPr>
          <a:xfrm>
            <a:off x="4791639" y="6985024"/>
            <a:ext cx="4536638" cy="60960"/>
          </a:xfrm>
          <a:prstGeom prst="roundRect">
            <a:avLst>
              <a:gd name="adj" fmla="val 279071"/>
            </a:avLst>
          </a:prstGeom>
          <a:solidFill>
            <a:srgbClr val="83792E"/>
          </a:solidFill>
          <a:ln/>
        </p:spPr>
      </p:sp>
      <p:sp>
        <p:nvSpPr>
          <p:cNvPr id="13" name="Shape 9"/>
          <p:cNvSpPr/>
          <p:nvPr/>
        </p:nvSpPr>
        <p:spPr>
          <a:xfrm>
            <a:off x="6889818" y="6830243"/>
            <a:ext cx="340162" cy="340162"/>
          </a:xfrm>
          <a:prstGeom prst="roundRect">
            <a:avLst>
              <a:gd name="adj" fmla="val 268813"/>
            </a:avLst>
          </a:prstGeom>
          <a:solidFill>
            <a:srgbClr val="83792E"/>
          </a:solidFill>
          <a:ln/>
        </p:spPr>
      </p:sp>
      <p:pic>
        <p:nvPicPr>
          <p:cNvPr id="14" name="Image 2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91855" y="6932161"/>
            <a:ext cx="136088" cy="136088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6351120" y="7238995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V2 Protokoll</a:t>
            </a:r>
            <a:endParaRPr lang="en-US" sz="2000" dirty="0"/>
          </a:p>
        </p:txBody>
      </p:sp>
      <p:sp>
        <p:nvSpPr>
          <p:cNvPr id="16" name="Text 11"/>
          <p:cNvSpPr/>
          <p:nvPr/>
        </p:nvSpPr>
        <p:spPr>
          <a:xfrm>
            <a:off x="4920227" y="7528902"/>
            <a:ext cx="4279463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Magasabb biztonságú SSH verzió engedélyezése.</a:t>
            </a:r>
            <a:endParaRPr lang="en-US" sz="2000" dirty="0"/>
          </a:p>
        </p:txBody>
      </p:sp>
      <p:sp>
        <p:nvSpPr>
          <p:cNvPr id="17" name="Shape 12"/>
          <p:cNvSpPr/>
          <p:nvPr/>
        </p:nvSpPr>
        <p:spPr>
          <a:xfrm>
            <a:off x="9441625" y="7000264"/>
            <a:ext cx="4536638" cy="838676"/>
          </a:xfrm>
          <a:prstGeom prst="roundRect">
            <a:avLst>
              <a:gd name="adj" fmla="val 8722"/>
            </a:avLst>
          </a:prstGeom>
          <a:solidFill>
            <a:srgbClr val="F6EBD4"/>
          </a:solidFill>
          <a:ln/>
        </p:spPr>
      </p:sp>
      <p:sp>
        <p:nvSpPr>
          <p:cNvPr id="18" name="Shape 13"/>
          <p:cNvSpPr/>
          <p:nvPr/>
        </p:nvSpPr>
        <p:spPr>
          <a:xfrm>
            <a:off x="9441625" y="6985024"/>
            <a:ext cx="4536638" cy="60960"/>
          </a:xfrm>
          <a:prstGeom prst="roundRect">
            <a:avLst>
              <a:gd name="adj" fmla="val 279071"/>
            </a:avLst>
          </a:prstGeom>
          <a:solidFill>
            <a:srgbClr val="E8AF3B"/>
          </a:solidFill>
          <a:ln/>
        </p:spPr>
      </p:sp>
      <p:sp>
        <p:nvSpPr>
          <p:cNvPr id="19" name="Shape 14"/>
          <p:cNvSpPr/>
          <p:nvPr/>
        </p:nvSpPr>
        <p:spPr>
          <a:xfrm>
            <a:off x="11539804" y="6830243"/>
            <a:ext cx="340162" cy="340162"/>
          </a:xfrm>
          <a:prstGeom prst="roundRect">
            <a:avLst>
              <a:gd name="adj" fmla="val 268813"/>
            </a:avLst>
          </a:prstGeom>
          <a:solidFill>
            <a:srgbClr val="E8AF3B"/>
          </a:solidFill>
          <a:ln/>
        </p:spPr>
      </p:sp>
      <p:pic>
        <p:nvPicPr>
          <p:cNvPr id="20" name="Image 3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641841" y="6932161"/>
            <a:ext cx="136088" cy="136088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10831025" y="7251273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Domain név</a:t>
            </a:r>
            <a:endParaRPr lang="en-US" sz="2000" dirty="0"/>
          </a:p>
        </p:txBody>
      </p:sp>
      <p:sp>
        <p:nvSpPr>
          <p:cNvPr id="22" name="Text 16"/>
          <p:cNvSpPr/>
          <p:nvPr/>
        </p:nvSpPr>
        <p:spPr>
          <a:xfrm>
            <a:off x="9570213" y="7528902"/>
            <a:ext cx="4279463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Helyi domain név beállítása a konfigurációhoz.</a:t>
            </a:r>
            <a:endParaRPr lang="en-US" sz="2000" dirty="0"/>
          </a:p>
        </p:txBody>
      </p:sp>
      <p:sp>
        <p:nvSpPr>
          <p:cNvPr id="23" name="Text 17"/>
          <p:cNvSpPr/>
          <p:nvPr/>
        </p:nvSpPr>
        <p:spPr>
          <a:xfrm>
            <a:off x="141653" y="7966456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A biztonságos menedzsment alapvető fontosságú a hálózat védelmében.</a:t>
            </a:r>
            <a:endParaRPr lang="en-US" sz="2000" dirty="0"/>
          </a:p>
        </p:txBody>
      </p:sp>
      <p:pic>
        <p:nvPicPr>
          <p:cNvPr id="25" name="Kép 24">
            <a:extLst>
              <a:ext uri="{FF2B5EF4-FFF2-40B4-BE49-F238E27FC236}">
                <a16:creationId xmlns:a16="http://schemas.microsoft.com/office/drawing/2014/main" id="{73D358A2-0958-48F2-9888-BEF68F7E799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6835" y="1847965"/>
            <a:ext cx="5198422" cy="2869130"/>
          </a:xfrm>
          <a:prstGeom prst="rect">
            <a:avLst/>
          </a:prstGeom>
        </p:spPr>
      </p:pic>
      <p:pic>
        <p:nvPicPr>
          <p:cNvPr id="27" name="Kép 26">
            <a:extLst>
              <a:ext uri="{FF2B5EF4-FFF2-40B4-BE49-F238E27FC236}">
                <a16:creationId xmlns:a16="http://schemas.microsoft.com/office/drawing/2014/main" id="{20E8A7C7-29C1-40A0-94A3-82FE3B94E32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97741" y="1861330"/>
            <a:ext cx="5284126" cy="3018028"/>
          </a:xfrm>
          <a:prstGeom prst="rect">
            <a:avLst/>
          </a:prstGeom>
        </p:spPr>
      </p:pic>
      <p:pic>
        <p:nvPicPr>
          <p:cNvPr id="29" name="Kép 28">
            <a:extLst>
              <a:ext uri="{FF2B5EF4-FFF2-40B4-BE49-F238E27FC236}">
                <a16:creationId xmlns:a16="http://schemas.microsoft.com/office/drawing/2014/main" id="{D18F6E42-E8FA-4419-9E52-2C94E9098A4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9" grpId="0" animBg="1"/>
      <p:bldP spid="10" grpId="0" animBg="1"/>
      <p:bldP spid="15" grpId="0" animBg="1"/>
      <p:bldP spid="16" grpId="0" animBg="1"/>
      <p:bldP spid="21" grpId="0" animBg="1"/>
      <p:bldP spid="22" grpId="0" animBg="1"/>
      <p:bldP spid="2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472172" y="638268"/>
            <a:ext cx="3685937" cy="460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600"/>
              </a:lnSpc>
              <a:buNone/>
            </a:pPr>
            <a:r>
              <a:rPr lang="en-US" sz="4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SSH Tesztelés</a:t>
            </a:r>
            <a:endParaRPr lang="en-US" sz="4800" dirty="0"/>
          </a:p>
        </p:txBody>
      </p:sp>
      <p:sp>
        <p:nvSpPr>
          <p:cNvPr id="4" name="Text 1"/>
          <p:cNvSpPr/>
          <p:nvPr/>
        </p:nvSpPr>
        <p:spPr>
          <a:xfrm>
            <a:off x="793790" y="6256992"/>
            <a:ext cx="13042821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Az SSH tesztelés biztosítja a távoli hozzáférés megbízhatóságát, biztonságát és teljesítményét, védve az adatokat és a rendszer integritását.</a:t>
            </a:r>
            <a:endParaRPr lang="en-US" sz="2000" dirty="0"/>
          </a:p>
        </p:txBody>
      </p:sp>
      <p:sp>
        <p:nvSpPr>
          <p:cNvPr id="5" name="Shape 2"/>
          <p:cNvSpPr/>
          <p:nvPr/>
        </p:nvSpPr>
        <p:spPr>
          <a:xfrm>
            <a:off x="793790" y="6879689"/>
            <a:ext cx="13042821" cy="1085612"/>
          </a:xfrm>
          <a:prstGeom prst="roundRect">
            <a:avLst>
              <a:gd name="adj" fmla="val 6738"/>
            </a:avLst>
          </a:prstGeom>
          <a:solidFill>
            <a:srgbClr val="F6EBD4"/>
          </a:solidFill>
          <a:ln/>
        </p:spPr>
      </p:sp>
      <p:sp>
        <p:nvSpPr>
          <p:cNvPr id="6" name="Shape 3"/>
          <p:cNvSpPr/>
          <p:nvPr/>
        </p:nvSpPr>
        <p:spPr>
          <a:xfrm>
            <a:off x="793790" y="6864449"/>
            <a:ext cx="13042821" cy="60960"/>
          </a:xfrm>
          <a:prstGeom prst="roundRect">
            <a:avLst>
              <a:gd name="adj" fmla="val 362790"/>
            </a:avLst>
          </a:prstGeom>
          <a:solidFill>
            <a:srgbClr val="626C3B"/>
          </a:solidFill>
          <a:ln/>
        </p:spPr>
      </p:sp>
      <p:sp>
        <p:nvSpPr>
          <p:cNvPr id="7" name="Shape 4"/>
          <p:cNvSpPr/>
          <p:nvPr/>
        </p:nvSpPr>
        <p:spPr>
          <a:xfrm>
            <a:off x="7094101" y="6658590"/>
            <a:ext cx="442198" cy="442198"/>
          </a:xfrm>
          <a:prstGeom prst="roundRect">
            <a:avLst>
              <a:gd name="adj" fmla="val 206785"/>
            </a:avLst>
          </a:prstGeom>
          <a:solidFill>
            <a:srgbClr val="626C3B"/>
          </a:solidFill>
          <a:ln/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26737" y="6791226"/>
            <a:ext cx="176808" cy="176808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6099334" y="7173595"/>
            <a:ext cx="1989534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Hitelesítési módszerek</a:t>
            </a:r>
            <a:endParaRPr lang="en-US" sz="2800" dirty="0"/>
          </a:p>
        </p:txBody>
      </p:sp>
      <p:sp>
        <p:nvSpPr>
          <p:cNvPr id="10" name="Text 6"/>
          <p:cNvSpPr/>
          <p:nvPr/>
        </p:nvSpPr>
        <p:spPr>
          <a:xfrm>
            <a:off x="956429" y="7566918"/>
            <a:ext cx="12717542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Ellenőriztük a jelszavas és kulcsalapú hitelesítést, valamint a kulcsfájlok jogosultságait.</a:t>
            </a:r>
            <a:endParaRPr lang="en-US" sz="2000" dirty="0"/>
          </a:p>
        </p:txBody>
      </p:sp>
      <p:pic>
        <p:nvPicPr>
          <p:cNvPr id="13" name="Kép 12">
            <a:extLst>
              <a:ext uri="{FF2B5EF4-FFF2-40B4-BE49-F238E27FC236}">
                <a16:creationId xmlns:a16="http://schemas.microsoft.com/office/drawing/2014/main" id="{EC1BAB25-5FD0-417C-844B-454DC0398A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pic>
        <p:nvPicPr>
          <p:cNvPr id="11" name="Kép 10">
            <a:extLst>
              <a:ext uri="{FF2B5EF4-FFF2-40B4-BE49-F238E27FC236}">
                <a16:creationId xmlns:a16="http://schemas.microsoft.com/office/drawing/2014/main" id="{976E4D7A-8B5A-8515-C45F-3C1BFE515D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081" y="1470753"/>
            <a:ext cx="7519751" cy="2435976"/>
          </a:xfrm>
          <a:prstGeom prst="rect">
            <a:avLst/>
          </a:prstGeom>
        </p:spPr>
      </p:pic>
      <p:pic>
        <p:nvPicPr>
          <p:cNvPr id="15" name="Kép 14">
            <a:extLst>
              <a:ext uri="{FF2B5EF4-FFF2-40B4-BE49-F238E27FC236}">
                <a16:creationId xmlns:a16="http://schemas.microsoft.com/office/drawing/2014/main" id="{F2CEFFD0-FE4E-65DE-1AB5-03AAD9933EE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03545" y="3415949"/>
            <a:ext cx="6914508" cy="25786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9" grpId="0" animBg="1"/>
      <p:bldP spid="1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511612" y="7502009"/>
            <a:ext cx="7021235" cy="4568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endParaRPr lang="en-US" sz="2850" dirty="0"/>
          </a:p>
        </p:txBody>
      </p:sp>
      <p:sp>
        <p:nvSpPr>
          <p:cNvPr id="4" name="Text 1"/>
          <p:cNvSpPr/>
          <p:nvPr/>
        </p:nvSpPr>
        <p:spPr>
          <a:xfrm>
            <a:off x="729258" y="1795144"/>
            <a:ext cx="13607177" cy="2338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28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Hot Standby Router Protocol (HSRP) biztosítja a routerek közötti hibatűrést és redundanciát.</a:t>
            </a:r>
            <a:endParaRPr lang="en-US" sz="2800" dirty="0"/>
          </a:p>
        </p:txBody>
      </p:sp>
      <p:sp>
        <p:nvSpPr>
          <p:cNvPr id="5" name="Text 2"/>
          <p:cNvSpPr/>
          <p:nvPr/>
        </p:nvSpPr>
        <p:spPr>
          <a:xfrm>
            <a:off x="725576" y="2386659"/>
            <a:ext cx="13607177" cy="8036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ctr">
              <a:lnSpc>
                <a:spcPts val="1800"/>
              </a:lnSpc>
              <a:buSzPct val="100000"/>
              <a:buChar char="•"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Virtuális IP cím használata a redundáns router párhoz.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729258" y="2658009"/>
            <a:ext cx="13607177" cy="2338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ctr">
              <a:lnSpc>
                <a:spcPts val="1800"/>
              </a:lnSpc>
              <a:buSzPct val="100000"/>
              <a:buChar char="•"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Automata átállás az aktív router meghibásodása esetén.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729258" y="2983995"/>
            <a:ext cx="13607177" cy="2338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ctr">
              <a:lnSpc>
                <a:spcPts val="1800"/>
              </a:lnSpc>
              <a:buSzPct val="100000"/>
              <a:buChar char="•"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Folyamatos hálózati elérhetőség fenntartása.</a:t>
            </a:r>
            <a:endParaRPr lang="en-US" sz="2000" dirty="0"/>
          </a:p>
        </p:txBody>
      </p:sp>
      <p:sp>
        <p:nvSpPr>
          <p:cNvPr id="8" name="Téglalap 7">
            <a:extLst>
              <a:ext uri="{FF2B5EF4-FFF2-40B4-BE49-F238E27FC236}">
                <a16:creationId xmlns:a16="http://schemas.microsoft.com/office/drawing/2014/main" id="{BBA4CF04-0121-4285-9882-7F501DB0B932}"/>
              </a:ext>
            </a:extLst>
          </p:cNvPr>
          <p:cNvSpPr/>
          <p:nvPr/>
        </p:nvSpPr>
        <p:spPr>
          <a:xfrm>
            <a:off x="1820792" y="568123"/>
            <a:ext cx="10286662" cy="6010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ts val="3550"/>
              </a:lnSpc>
            </a:pPr>
            <a:r>
              <a:rPr lang="en-US" sz="4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HSRP </a:t>
            </a:r>
            <a:r>
              <a:rPr lang="en-US" sz="4800" dirty="0" err="1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Megvalósítás</a:t>
            </a:r>
            <a:r>
              <a:rPr lang="en-US" sz="4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: Router </a:t>
            </a:r>
            <a:r>
              <a:rPr lang="en-US" sz="4800" dirty="0" err="1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Redundancia</a:t>
            </a:r>
            <a:endParaRPr lang="en-US" sz="4800" dirty="0"/>
          </a:p>
        </p:txBody>
      </p:sp>
      <p:pic>
        <p:nvPicPr>
          <p:cNvPr id="10" name="Kép 9">
            <a:extLst>
              <a:ext uri="{FF2B5EF4-FFF2-40B4-BE49-F238E27FC236}">
                <a16:creationId xmlns:a16="http://schemas.microsoft.com/office/drawing/2014/main" id="{F66FA297-1F95-4DDB-9993-2B30F49A17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pic>
        <p:nvPicPr>
          <p:cNvPr id="11" name="Kép 10">
            <a:extLst>
              <a:ext uri="{FF2B5EF4-FFF2-40B4-BE49-F238E27FC236}">
                <a16:creationId xmlns:a16="http://schemas.microsoft.com/office/drawing/2014/main" id="{A8C01EE8-620F-4D8C-BA2D-32CFED1439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258" y="4588427"/>
            <a:ext cx="4674330" cy="2615099"/>
          </a:xfrm>
          <a:prstGeom prst="rect">
            <a:avLst/>
          </a:prstGeom>
        </p:spPr>
      </p:pic>
      <p:pic>
        <p:nvPicPr>
          <p:cNvPr id="13" name="Kép 12">
            <a:extLst>
              <a:ext uri="{FF2B5EF4-FFF2-40B4-BE49-F238E27FC236}">
                <a16:creationId xmlns:a16="http://schemas.microsoft.com/office/drawing/2014/main" id="{FA592C59-CB92-4C03-BDF2-859670A650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56521" y="4642299"/>
            <a:ext cx="4236965" cy="26150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027473" y="517166"/>
            <a:ext cx="4575453" cy="4851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800"/>
              </a:lnSpc>
              <a:buNone/>
            </a:pPr>
            <a:r>
              <a:rPr lang="en-US" sz="4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HSRP Teszt és Ellenőrzés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1393031" y="1342735"/>
            <a:ext cx="3084790" cy="2425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Aktív/Standby állapot ellenőrzése</a:t>
            </a:r>
            <a:endParaRPr lang="en-US" sz="2800" dirty="0"/>
          </a:p>
        </p:txBody>
      </p:sp>
      <p:sp>
        <p:nvSpPr>
          <p:cNvPr id="4" name="Text 2"/>
          <p:cNvSpPr/>
          <p:nvPr/>
        </p:nvSpPr>
        <p:spPr>
          <a:xfrm>
            <a:off x="-86133" y="1719100"/>
            <a:ext cx="6582489" cy="4967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A parancssori kimenet igazolja a beállított virtuális IP címet és az Active/Standby router szerepeket.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8820626" y="1280874"/>
            <a:ext cx="2118598" cy="2425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Hiba átállás szimuláció</a:t>
            </a:r>
            <a:endParaRPr lang="en-US" sz="2800" dirty="0"/>
          </a:p>
        </p:txBody>
      </p:sp>
      <p:sp>
        <p:nvSpPr>
          <p:cNvPr id="7" name="Text 4"/>
          <p:cNvSpPr/>
          <p:nvPr/>
        </p:nvSpPr>
        <p:spPr>
          <a:xfrm>
            <a:off x="7647979" y="1759658"/>
            <a:ext cx="6582489" cy="882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Ping tesztek futtatása a router szerepek </a:t>
            </a:r>
            <a:r>
              <a:rPr lang="en-US" sz="2000" dirty="0" err="1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váltása</a:t>
            </a: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 </a:t>
            </a:r>
            <a:r>
              <a:rPr lang="en-US" sz="2000" dirty="0" err="1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közben</a:t>
            </a:r>
            <a:endParaRPr lang="hu-HU" sz="2000" dirty="0">
              <a:solidFill>
                <a:srgbClr val="403011"/>
              </a:solidFill>
              <a:ea typeface="Brygada 1918" pitchFamily="34" charset="-122"/>
              <a:cs typeface="Brygada 1918" pitchFamily="34" charset="-120"/>
            </a:endParaRPr>
          </a:p>
          <a:p>
            <a:pPr marL="0" indent="0" algn="ctr">
              <a:lnSpc>
                <a:spcPts val="195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 a redundancia ellenőrzésére.</a:t>
            </a:r>
            <a:endParaRPr lang="en-US" sz="2000" dirty="0"/>
          </a:p>
        </p:txBody>
      </p:sp>
      <p:sp>
        <p:nvSpPr>
          <p:cNvPr id="9" name="Text 5"/>
          <p:cNvSpPr/>
          <p:nvPr/>
        </p:nvSpPr>
        <p:spPr>
          <a:xfrm>
            <a:off x="543401" y="7556183"/>
            <a:ext cx="13543598" cy="2483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2000" b="1" dirty="0">
                <a:solidFill>
                  <a:srgbClr val="626C3B"/>
                </a:solidFill>
                <a:ea typeface="Brygada 1918" pitchFamily="34" charset="-122"/>
                <a:cs typeface="Brygada 1918" pitchFamily="34" charset="-120"/>
              </a:rPr>
              <a:t>Cél:</a:t>
            </a: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 Meggyőződni arról, hogy a hálózat képes kezelni az egyik router kiesését adatvesztés nélkül.</a:t>
            </a:r>
            <a:endParaRPr lang="en-US" sz="2000" dirty="0"/>
          </a:p>
        </p:txBody>
      </p:sp>
      <p:pic>
        <p:nvPicPr>
          <p:cNvPr id="11" name="Kép 10">
            <a:extLst>
              <a:ext uri="{FF2B5EF4-FFF2-40B4-BE49-F238E27FC236}">
                <a16:creationId xmlns:a16="http://schemas.microsoft.com/office/drawing/2014/main" id="{545EE20B-9E64-47AF-BE03-6351E21838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pic>
        <p:nvPicPr>
          <p:cNvPr id="16" name="Kép 15">
            <a:extLst>
              <a:ext uri="{FF2B5EF4-FFF2-40B4-BE49-F238E27FC236}">
                <a16:creationId xmlns:a16="http://schemas.microsoft.com/office/drawing/2014/main" id="{15FD868E-9A7B-2FDF-9B1F-155994EAD5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401" y="2642156"/>
            <a:ext cx="5833201" cy="4517871"/>
          </a:xfrm>
          <a:prstGeom prst="rect">
            <a:avLst/>
          </a:prstGeom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27A8E6E4-33BF-1577-6CDD-938B32C89D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53800" y="2632538"/>
            <a:ext cx="6113124" cy="45018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6" grpId="0" animBg="1"/>
      <p:bldP spid="7" grpId="0" animBg="1"/>
      <p:bldP spid="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048563E-1DB3-116A-B482-AC7A16D4CF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395DE737-2E40-A057-E9D3-133ACCC75933}"/>
              </a:ext>
            </a:extLst>
          </p:cNvPr>
          <p:cNvSpPr/>
          <p:nvPr/>
        </p:nvSpPr>
        <p:spPr>
          <a:xfrm>
            <a:off x="3974246" y="868654"/>
            <a:ext cx="66819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hu-HU" sz="4800" dirty="0" err="1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Vlan</a:t>
            </a:r>
            <a:r>
              <a:rPr lang="hu-HU" sz="4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 táblázat</a:t>
            </a:r>
            <a:endParaRPr lang="en-US" sz="4800" dirty="0"/>
          </a:p>
        </p:txBody>
      </p:sp>
      <p:pic>
        <p:nvPicPr>
          <p:cNvPr id="29" name="Kép 28">
            <a:extLst>
              <a:ext uri="{FF2B5EF4-FFF2-40B4-BE49-F238E27FC236}">
                <a16:creationId xmlns:a16="http://schemas.microsoft.com/office/drawing/2014/main" id="{FCDCB5A4-42D1-9479-E53D-F0BE18B158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graphicFrame>
        <p:nvGraphicFramePr>
          <p:cNvPr id="2" name="Táblázat 1">
            <a:extLst>
              <a:ext uri="{FF2B5EF4-FFF2-40B4-BE49-F238E27FC236}">
                <a16:creationId xmlns:a16="http://schemas.microsoft.com/office/drawing/2014/main" id="{50B15BB7-1E2B-4036-98AD-AEEA093F6D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3945903"/>
              </p:ext>
            </p:extLst>
          </p:nvPr>
        </p:nvGraphicFramePr>
        <p:xfrm>
          <a:off x="1422211" y="2992871"/>
          <a:ext cx="11785975" cy="2657917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357195">
                  <a:extLst>
                    <a:ext uri="{9D8B030D-6E8A-4147-A177-3AD203B41FA5}">
                      <a16:colId xmlns:a16="http://schemas.microsoft.com/office/drawing/2014/main" val="1796988004"/>
                    </a:ext>
                  </a:extLst>
                </a:gridCol>
                <a:gridCol w="2357195">
                  <a:extLst>
                    <a:ext uri="{9D8B030D-6E8A-4147-A177-3AD203B41FA5}">
                      <a16:colId xmlns:a16="http://schemas.microsoft.com/office/drawing/2014/main" val="1008482782"/>
                    </a:ext>
                  </a:extLst>
                </a:gridCol>
                <a:gridCol w="2357195">
                  <a:extLst>
                    <a:ext uri="{9D8B030D-6E8A-4147-A177-3AD203B41FA5}">
                      <a16:colId xmlns:a16="http://schemas.microsoft.com/office/drawing/2014/main" val="2085349493"/>
                    </a:ext>
                  </a:extLst>
                </a:gridCol>
                <a:gridCol w="2357195">
                  <a:extLst>
                    <a:ext uri="{9D8B030D-6E8A-4147-A177-3AD203B41FA5}">
                      <a16:colId xmlns:a16="http://schemas.microsoft.com/office/drawing/2014/main" val="31161224"/>
                    </a:ext>
                  </a:extLst>
                </a:gridCol>
                <a:gridCol w="2357195">
                  <a:extLst>
                    <a:ext uri="{9D8B030D-6E8A-4147-A177-3AD203B41FA5}">
                      <a16:colId xmlns:a16="http://schemas.microsoft.com/office/drawing/2014/main" val="474512280"/>
                    </a:ext>
                  </a:extLst>
                </a:gridCol>
              </a:tblGrid>
              <a:tr h="690697">
                <a:tc>
                  <a:txBody>
                    <a:bodyPr/>
                    <a:lstStyle/>
                    <a:p>
                      <a:r>
                        <a:rPr lang="hu-HU" dirty="0"/>
                        <a:t>Eszköz neve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Azonosító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Név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Portok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Hálózat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4338151"/>
                  </a:ext>
                </a:extLst>
              </a:tr>
              <a:tr h="983610">
                <a:tc>
                  <a:txBody>
                    <a:bodyPr/>
                    <a:lstStyle/>
                    <a:p>
                      <a:r>
                        <a:rPr lang="hu-HU" dirty="0"/>
                        <a:t>Packeta-SW1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15</a:t>
                      </a:r>
                    </a:p>
                    <a:p>
                      <a:r>
                        <a:rPr lang="hu-HU" dirty="0"/>
                        <a:t>35</a:t>
                      </a:r>
                    </a:p>
                    <a:p>
                      <a:r>
                        <a:rPr lang="hu-HU" dirty="0"/>
                        <a:t>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 err="1"/>
                        <a:t>Delutanos</a:t>
                      </a:r>
                      <a:endParaRPr lang="hu-HU" dirty="0"/>
                    </a:p>
                    <a:p>
                      <a:r>
                        <a:rPr lang="hu-HU" dirty="0" err="1"/>
                        <a:t>Ejszakas</a:t>
                      </a:r>
                      <a:endParaRPr lang="hu-HU" dirty="0"/>
                    </a:p>
                    <a:p>
                      <a:r>
                        <a:rPr lang="hu-HU" dirty="0"/>
                        <a:t>Szemetes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G1/0/24</a:t>
                      </a:r>
                    </a:p>
                    <a:p>
                      <a:endParaRPr lang="hu-HU" dirty="0"/>
                    </a:p>
                    <a:p>
                      <a:r>
                        <a:rPr lang="hu-HU" dirty="0"/>
                        <a:t>G1/0/4-23, G1/0/25-28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hu-H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1512366"/>
                  </a:ext>
                </a:extLst>
              </a:tr>
              <a:tr h="983610">
                <a:tc>
                  <a:txBody>
                    <a:bodyPr/>
                    <a:lstStyle/>
                    <a:p>
                      <a:r>
                        <a:rPr lang="hu-HU" dirty="0"/>
                        <a:t>Packeta-SW2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15</a:t>
                      </a:r>
                    </a:p>
                    <a:p>
                      <a:r>
                        <a:rPr lang="hu-HU" dirty="0"/>
                        <a:t>35</a:t>
                      </a:r>
                    </a:p>
                    <a:p>
                      <a:r>
                        <a:rPr lang="hu-HU" dirty="0"/>
                        <a:t>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 err="1"/>
                        <a:t>Delutanos</a:t>
                      </a:r>
                      <a:endParaRPr lang="hu-HU" dirty="0"/>
                    </a:p>
                    <a:p>
                      <a:r>
                        <a:rPr lang="hu-HU" dirty="0" err="1"/>
                        <a:t>Ejszakas</a:t>
                      </a:r>
                      <a:endParaRPr lang="hu-HU" dirty="0"/>
                    </a:p>
                    <a:p>
                      <a:r>
                        <a:rPr lang="hu-HU" dirty="0"/>
                        <a:t>Szemetes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hu-HU" dirty="0"/>
                    </a:p>
                    <a:p>
                      <a:r>
                        <a:rPr lang="hu-HU" dirty="0"/>
                        <a:t>G1/0/24</a:t>
                      </a:r>
                    </a:p>
                    <a:p>
                      <a:r>
                        <a:rPr lang="hu-HU" dirty="0"/>
                        <a:t>G1/0/4-23, G1/0/25-28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hu-H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68090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95393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787854" y="447274"/>
            <a:ext cx="7054691" cy="430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50"/>
              </a:lnSpc>
              <a:buNone/>
            </a:pPr>
            <a:r>
              <a:rPr lang="en-US" sz="4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VLAN-ok </a:t>
            </a:r>
            <a:r>
              <a:rPr lang="hu-HU" sz="4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tesztelése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482322" y="1085255"/>
            <a:ext cx="13665756" cy="2205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A Virtual LAN-ok (VLAN) használata a forgalom logikai szegmentálásához és a biztonság növeléséhez.</a:t>
            </a:r>
            <a:endParaRPr lang="en-US" sz="2000" dirty="0"/>
          </a:p>
        </p:txBody>
      </p:sp>
      <p:sp>
        <p:nvSpPr>
          <p:cNvPr id="5" name="Shape 2"/>
          <p:cNvSpPr/>
          <p:nvPr/>
        </p:nvSpPr>
        <p:spPr>
          <a:xfrm>
            <a:off x="497562" y="6958626"/>
            <a:ext cx="4463415" cy="1044893"/>
          </a:xfrm>
          <a:prstGeom prst="roundRect">
            <a:avLst>
              <a:gd name="adj" fmla="val 7001"/>
            </a:avLst>
          </a:prstGeom>
          <a:solidFill>
            <a:srgbClr val="F6EBD4"/>
          </a:solidFill>
          <a:ln w="15240">
            <a:solidFill>
              <a:srgbClr val="626C3B"/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482321" y="6958626"/>
            <a:ext cx="60960" cy="1044893"/>
          </a:xfrm>
          <a:prstGeom prst="roundRect">
            <a:avLst>
              <a:gd name="adj" fmla="val 339149"/>
            </a:avLst>
          </a:prstGeom>
          <a:solidFill>
            <a:srgbClr val="626C3B"/>
          </a:solidFill>
          <a:ln/>
        </p:spPr>
      </p:sp>
      <p:sp>
        <p:nvSpPr>
          <p:cNvPr id="7" name="Text 4"/>
          <p:cNvSpPr/>
          <p:nvPr/>
        </p:nvSpPr>
        <p:spPr>
          <a:xfrm>
            <a:off x="1725931" y="7076973"/>
            <a:ext cx="1722834" cy="2152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Adományozás</a:t>
            </a:r>
            <a:endParaRPr lang="en-US" sz="2800" dirty="0"/>
          </a:p>
        </p:txBody>
      </p:sp>
      <p:sp>
        <p:nvSpPr>
          <p:cNvPr id="8" name="Text 5"/>
          <p:cNvSpPr/>
          <p:nvPr/>
        </p:nvSpPr>
        <p:spPr>
          <a:xfrm>
            <a:off x="864514" y="7309295"/>
            <a:ext cx="3901639" cy="6942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Külön </a:t>
            </a:r>
            <a:r>
              <a:rPr lang="en-US" sz="2000" dirty="0" err="1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hálózati</a:t>
            </a: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 </a:t>
            </a:r>
            <a:r>
              <a:rPr lang="en-US" sz="2000" dirty="0" err="1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szegmens</a:t>
            </a:r>
            <a:endParaRPr lang="hu-HU" sz="2000" dirty="0">
              <a:solidFill>
                <a:srgbClr val="403011"/>
              </a:solidFill>
              <a:ea typeface="Brygada 1918" pitchFamily="34" charset="-122"/>
              <a:cs typeface="Brygada 1918" pitchFamily="34" charset="-120"/>
            </a:endParaRPr>
          </a:p>
          <a:p>
            <a:pPr marL="0" indent="0" algn="ctr">
              <a:lnSpc>
                <a:spcPts val="170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 a speciális adatforgalomhoz.</a:t>
            </a:r>
            <a:endParaRPr lang="en-US" sz="2000" dirty="0"/>
          </a:p>
        </p:txBody>
      </p:sp>
      <p:sp>
        <p:nvSpPr>
          <p:cNvPr id="9" name="Shape 6"/>
          <p:cNvSpPr/>
          <p:nvPr/>
        </p:nvSpPr>
        <p:spPr>
          <a:xfrm>
            <a:off x="5083493" y="6976787"/>
            <a:ext cx="4463415" cy="1044893"/>
          </a:xfrm>
          <a:prstGeom prst="roundRect">
            <a:avLst>
              <a:gd name="adj" fmla="val 7001"/>
            </a:avLst>
          </a:prstGeom>
          <a:solidFill>
            <a:srgbClr val="F6EBD4"/>
          </a:solidFill>
          <a:ln w="15240">
            <a:solidFill>
              <a:srgbClr val="83792E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5068253" y="6958895"/>
            <a:ext cx="60960" cy="1044893"/>
          </a:xfrm>
          <a:prstGeom prst="roundRect">
            <a:avLst>
              <a:gd name="adj" fmla="val 339149"/>
            </a:avLst>
          </a:prstGeom>
          <a:solidFill>
            <a:srgbClr val="83792E"/>
          </a:solidFill>
          <a:ln/>
        </p:spPr>
      </p:sp>
      <p:sp>
        <p:nvSpPr>
          <p:cNvPr id="11" name="Text 8"/>
          <p:cNvSpPr/>
          <p:nvPr/>
        </p:nvSpPr>
        <p:spPr>
          <a:xfrm>
            <a:off x="6390304" y="7080859"/>
            <a:ext cx="1722834" cy="2152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Elkülönítés</a:t>
            </a:r>
            <a:endParaRPr lang="en-US" sz="2800" dirty="0"/>
          </a:p>
        </p:txBody>
      </p:sp>
      <p:sp>
        <p:nvSpPr>
          <p:cNvPr id="12" name="Text 9"/>
          <p:cNvSpPr/>
          <p:nvPr/>
        </p:nvSpPr>
        <p:spPr>
          <a:xfrm>
            <a:off x="5221248" y="7309296"/>
            <a:ext cx="4111704" cy="4410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A jogosultságok és a forgalom elkülönítése a jobb teljesítményért és biztonságért.</a:t>
            </a:r>
            <a:endParaRPr lang="en-US" sz="2000" dirty="0"/>
          </a:p>
        </p:txBody>
      </p:sp>
      <p:sp>
        <p:nvSpPr>
          <p:cNvPr id="13" name="Shape 10"/>
          <p:cNvSpPr/>
          <p:nvPr/>
        </p:nvSpPr>
        <p:spPr>
          <a:xfrm>
            <a:off x="9684663" y="7007353"/>
            <a:ext cx="4463415" cy="1044893"/>
          </a:xfrm>
          <a:prstGeom prst="roundRect">
            <a:avLst>
              <a:gd name="adj" fmla="val 7001"/>
            </a:avLst>
          </a:prstGeom>
          <a:solidFill>
            <a:srgbClr val="F6EBD4"/>
          </a:solidFill>
          <a:ln w="15240">
            <a:solidFill>
              <a:srgbClr val="E8AF3B"/>
            </a:solidFill>
            <a:prstDash val="solid"/>
          </a:ln>
        </p:spPr>
      </p:sp>
      <p:sp>
        <p:nvSpPr>
          <p:cNvPr id="14" name="Shape 11"/>
          <p:cNvSpPr/>
          <p:nvPr/>
        </p:nvSpPr>
        <p:spPr>
          <a:xfrm>
            <a:off x="9640591" y="7007353"/>
            <a:ext cx="60960" cy="1044893"/>
          </a:xfrm>
          <a:prstGeom prst="roundRect">
            <a:avLst>
              <a:gd name="adj" fmla="val 339149"/>
            </a:avLst>
          </a:prstGeom>
          <a:solidFill>
            <a:srgbClr val="E8AF3B"/>
          </a:solidFill>
          <a:ln/>
        </p:spPr>
      </p:sp>
      <p:sp>
        <p:nvSpPr>
          <p:cNvPr id="15" name="Text 12"/>
          <p:cNvSpPr/>
          <p:nvPr/>
        </p:nvSpPr>
        <p:spPr>
          <a:xfrm>
            <a:off x="10989669" y="7094031"/>
            <a:ext cx="1722834" cy="2152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Kezelés</a:t>
            </a:r>
            <a:endParaRPr lang="en-US" sz="2800" dirty="0"/>
          </a:p>
        </p:txBody>
      </p:sp>
      <p:sp>
        <p:nvSpPr>
          <p:cNvPr id="16" name="Text 13"/>
          <p:cNvSpPr/>
          <p:nvPr/>
        </p:nvSpPr>
        <p:spPr>
          <a:xfrm>
            <a:off x="9795234" y="7296124"/>
            <a:ext cx="4111704" cy="2205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A hálózat könnyebb </a:t>
            </a:r>
            <a:r>
              <a:rPr lang="en-US" sz="2000" dirty="0" err="1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adminisztrációja</a:t>
            </a: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 </a:t>
            </a:r>
            <a:endParaRPr lang="hu-HU" sz="2000" dirty="0">
              <a:solidFill>
                <a:srgbClr val="403011"/>
              </a:solidFill>
              <a:ea typeface="Brygada 1918" pitchFamily="34" charset="-122"/>
              <a:cs typeface="Brygada 1918" pitchFamily="34" charset="-120"/>
            </a:endParaRPr>
          </a:p>
          <a:p>
            <a:pPr marL="0" indent="0" algn="ctr">
              <a:lnSpc>
                <a:spcPts val="1700"/>
              </a:lnSpc>
              <a:buNone/>
            </a:pPr>
            <a:r>
              <a:rPr lang="en-US" sz="2000" dirty="0" err="1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és</a:t>
            </a: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 hibakeresése.</a:t>
            </a:r>
            <a:endParaRPr lang="en-US" sz="2000" dirty="0"/>
          </a:p>
        </p:txBody>
      </p:sp>
      <p:pic>
        <p:nvPicPr>
          <p:cNvPr id="18" name="Kép 17">
            <a:extLst>
              <a:ext uri="{FF2B5EF4-FFF2-40B4-BE49-F238E27FC236}">
                <a16:creationId xmlns:a16="http://schemas.microsoft.com/office/drawing/2014/main" id="{586B6B77-998F-4B80-8FFA-CAF385FBDB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pic>
        <p:nvPicPr>
          <p:cNvPr id="17" name="Kép 16">
            <a:extLst>
              <a:ext uri="{FF2B5EF4-FFF2-40B4-BE49-F238E27FC236}">
                <a16:creationId xmlns:a16="http://schemas.microsoft.com/office/drawing/2014/main" id="{A7D9C24A-67FF-6D2A-B2F6-4DDC56BFA9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690" y="2736322"/>
            <a:ext cx="6310327" cy="2806844"/>
          </a:xfrm>
          <a:prstGeom prst="rect">
            <a:avLst/>
          </a:prstGeom>
        </p:spPr>
      </p:pic>
      <p:pic>
        <p:nvPicPr>
          <p:cNvPr id="22" name="Kép 21">
            <a:extLst>
              <a:ext uri="{FF2B5EF4-FFF2-40B4-BE49-F238E27FC236}">
                <a16:creationId xmlns:a16="http://schemas.microsoft.com/office/drawing/2014/main" id="{79D304E5-CDA7-E5EA-4ED5-AF13851282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0146" y="2734450"/>
            <a:ext cx="6164603" cy="28442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7" grpId="0" animBg="1"/>
      <p:bldP spid="8" grpId="0" animBg="1"/>
      <p:bldP spid="11" grpId="0" animBg="1"/>
      <p:bldP spid="12" grpId="0" animBg="1"/>
      <p:bldP spid="15" grpId="0" animBg="1"/>
      <p:bldP spid="1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048563E-1DB3-116A-B482-AC7A16D4CF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395DE737-2E40-A057-E9D3-133ACCC75933}"/>
              </a:ext>
            </a:extLst>
          </p:cNvPr>
          <p:cNvSpPr/>
          <p:nvPr/>
        </p:nvSpPr>
        <p:spPr>
          <a:xfrm>
            <a:off x="3974246" y="868654"/>
            <a:ext cx="66819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hu-HU" sz="4800" dirty="0" err="1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Etherchannel</a:t>
            </a:r>
            <a:endParaRPr lang="en-US" sz="4800" dirty="0"/>
          </a:p>
        </p:txBody>
      </p:sp>
      <p:pic>
        <p:nvPicPr>
          <p:cNvPr id="29" name="Kép 28">
            <a:extLst>
              <a:ext uri="{FF2B5EF4-FFF2-40B4-BE49-F238E27FC236}">
                <a16:creationId xmlns:a16="http://schemas.microsoft.com/office/drawing/2014/main" id="{FCDCB5A4-42D1-9479-E53D-F0BE18B158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graphicFrame>
        <p:nvGraphicFramePr>
          <p:cNvPr id="2" name="Táblázat 1">
            <a:extLst>
              <a:ext uri="{FF2B5EF4-FFF2-40B4-BE49-F238E27FC236}">
                <a16:creationId xmlns:a16="http://schemas.microsoft.com/office/drawing/2014/main" id="{50B15BB7-1E2B-4036-98AD-AEEA093F6D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3724711"/>
              </p:ext>
            </p:extLst>
          </p:nvPr>
        </p:nvGraphicFramePr>
        <p:xfrm>
          <a:off x="3763926" y="4170460"/>
          <a:ext cx="7102548" cy="317641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551274">
                  <a:extLst>
                    <a:ext uri="{9D8B030D-6E8A-4147-A177-3AD203B41FA5}">
                      <a16:colId xmlns:a16="http://schemas.microsoft.com/office/drawing/2014/main" val="1796988004"/>
                    </a:ext>
                  </a:extLst>
                </a:gridCol>
                <a:gridCol w="3551274">
                  <a:extLst>
                    <a:ext uri="{9D8B030D-6E8A-4147-A177-3AD203B41FA5}">
                      <a16:colId xmlns:a16="http://schemas.microsoft.com/office/drawing/2014/main" val="1008482782"/>
                    </a:ext>
                  </a:extLst>
                </a:gridCol>
              </a:tblGrid>
              <a:tr h="1058806">
                <a:tc>
                  <a:txBody>
                    <a:bodyPr/>
                    <a:lstStyle/>
                    <a:p>
                      <a:r>
                        <a:rPr lang="hu-HU" sz="2800" dirty="0" err="1"/>
                        <a:t>Protocols</a:t>
                      </a:r>
                      <a:endParaRPr lang="hu-HU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sz="2800" dirty="0" err="1"/>
                        <a:t>Ports</a:t>
                      </a:r>
                      <a:endParaRPr lang="hu-HU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4338151"/>
                  </a:ext>
                </a:extLst>
              </a:tr>
              <a:tr h="1058806">
                <a:tc>
                  <a:txBody>
                    <a:bodyPr/>
                    <a:lstStyle/>
                    <a:p>
                      <a:r>
                        <a:rPr lang="hu-HU" sz="2400" dirty="0" err="1"/>
                        <a:t>PAgP</a:t>
                      </a:r>
                      <a:endParaRPr lang="hu-HU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sz="2400" dirty="0"/>
                        <a:t>G1/0/2, G1/0/3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1512366"/>
                  </a:ext>
                </a:extLst>
              </a:tr>
              <a:tr h="1058806">
                <a:tc>
                  <a:txBody>
                    <a:bodyPr/>
                    <a:lstStyle/>
                    <a:p>
                      <a:r>
                        <a:rPr lang="hu-HU" sz="2400" dirty="0" err="1"/>
                        <a:t>PAgP</a:t>
                      </a:r>
                      <a:endParaRPr lang="hu-HU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sz="2400" dirty="0"/>
                        <a:t>G1/0/2, G1/0/3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6809094"/>
                  </a:ext>
                </a:extLst>
              </a:tr>
            </a:tbl>
          </a:graphicData>
        </a:graphic>
      </p:graphicFrame>
      <p:pic>
        <p:nvPicPr>
          <p:cNvPr id="4" name="Kép 3">
            <a:extLst>
              <a:ext uri="{FF2B5EF4-FFF2-40B4-BE49-F238E27FC236}">
                <a16:creationId xmlns:a16="http://schemas.microsoft.com/office/drawing/2014/main" id="{C12EBC42-DADF-5B2E-CBE9-78E99EA97C7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3925" y="1551406"/>
            <a:ext cx="7147359" cy="2004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936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740997" y="424101"/>
            <a:ext cx="8735258" cy="529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150"/>
              </a:lnSpc>
              <a:buNone/>
            </a:pPr>
            <a:r>
              <a:rPr lang="en-US" sz="4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Etherchannel: Sávszélesség és Redundancia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386357" y="1296353"/>
            <a:ext cx="13444538" cy="2709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Több fizikai link összekapcsolása egy logikai linkbe a nagyobb átviteli sebesség és a hibatűrés érdekében.</a:t>
            </a:r>
            <a:endParaRPr lang="en-US" sz="2000" dirty="0"/>
          </a:p>
        </p:txBody>
      </p:sp>
      <p:sp>
        <p:nvSpPr>
          <p:cNvPr id="5" name="Text 2"/>
          <p:cNvSpPr/>
          <p:nvPr/>
        </p:nvSpPr>
        <p:spPr>
          <a:xfrm>
            <a:off x="-516851" y="6540869"/>
            <a:ext cx="6515695" cy="2709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8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Port-csoport beállítások</a:t>
            </a:r>
            <a:endParaRPr lang="en-US" sz="2800" dirty="0"/>
          </a:p>
        </p:txBody>
      </p:sp>
      <p:sp>
        <p:nvSpPr>
          <p:cNvPr id="7" name="Text 3"/>
          <p:cNvSpPr/>
          <p:nvPr/>
        </p:nvSpPr>
        <p:spPr>
          <a:xfrm>
            <a:off x="9059941" y="6540869"/>
            <a:ext cx="6515695" cy="2709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8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Protokoll </a:t>
            </a:r>
            <a:r>
              <a:rPr lang="en-US" sz="2800" dirty="0" err="1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konfiguráció</a:t>
            </a:r>
            <a:r>
              <a:rPr lang="en-US" sz="28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 (</a:t>
            </a:r>
            <a:r>
              <a:rPr lang="hu-HU" sz="2800" dirty="0" err="1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PAgP</a:t>
            </a:r>
            <a:r>
              <a:rPr lang="en-US" sz="28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)</a:t>
            </a:r>
            <a:endParaRPr lang="en-US" sz="2800" dirty="0"/>
          </a:p>
        </p:txBody>
      </p:sp>
      <p:sp>
        <p:nvSpPr>
          <p:cNvPr id="8" name="Text 4"/>
          <p:cNvSpPr/>
          <p:nvPr/>
        </p:nvSpPr>
        <p:spPr>
          <a:xfrm>
            <a:off x="807124" y="7492246"/>
            <a:ext cx="13444538" cy="2709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Ez kritikus a nagy forgalmú kapcsolódások (pl. kapcsoló-router) megbízhatósága szempontjából.</a:t>
            </a:r>
            <a:endParaRPr lang="en-US" sz="2000" dirty="0"/>
          </a:p>
        </p:txBody>
      </p:sp>
      <p:pic>
        <p:nvPicPr>
          <p:cNvPr id="10" name="Kép 9">
            <a:extLst>
              <a:ext uri="{FF2B5EF4-FFF2-40B4-BE49-F238E27FC236}">
                <a16:creationId xmlns:a16="http://schemas.microsoft.com/office/drawing/2014/main" id="{010BB255-4A8C-40AD-B323-C859C0D8BA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BE84B83D-6B01-3B15-FE6A-426F2C1C4C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124" y="2089832"/>
            <a:ext cx="5664491" cy="3245017"/>
          </a:xfrm>
          <a:prstGeom prst="rect">
            <a:avLst/>
          </a:prstGeom>
        </p:spPr>
      </p:pic>
      <p:pic>
        <p:nvPicPr>
          <p:cNvPr id="12" name="Kép 11">
            <a:extLst>
              <a:ext uri="{FF2B5EF4-FFF2-40B4-BE49-F238E27FC236}">
                <a16:creationId xmlns:a16="http://schemas.microsoft.com/office/drawing/2014/main" id="{CDCCEA96-768B-6302-5770-994FF27A88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58787" y="2012704"/>
            <a:ext cx="5607338" cy="3333921"/>
          </a:xfrm>
          <a:prstGeom prst="rect">
            <a:avLst/>
          </a:prstGeom>
        </p:spPr>
      </p:pic>
      <p:pic>
        <p:nvPicPr>
          <p:cNvPr id="15" name="Kép 14" descr="A képen szöveg, képernyőkép, Betűtípus, diagram látható">
            <a:extLst>
              <a:ext uri="{FF2B5EF4-FFF2-40B4-BE49-F238E27FC236}">
                <a16:creationId xmlns:a16="http://schemas.microsoft.com/office/drawing/2014/main" id="{7623589C-268C-ED00-060F-7364088DF2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15370" y="5998875"/>
            <a:ext cx="4628045" cy="108665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  <p:bldP spid="7" grpId="0" animBg="1"/>
      <p:bldP spid="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11041"/>
            <a:ext cx="12851011" cy="637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000"/>
              </a:lnSpc>
              <a:buNone/>
            </a:pPr>
            <a:r>
              <a:rPr lang="en-US" sz="40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Portbiztonság (Portsecurity) a Hozzáférés Védelméért</a:t>
            </a:r>
            <a:endParaRPr lang="en-US" sz="4000" dirty="0"/>
          </a:p>
        </p:txBody>
      </p:sp>
      <p:sp>
        <p:nvSpPr>
          <p:cNvPr id="4" name="Text 1"/>
          <p:cNvSpPr/>
          <p:nvPr/>
        </p:nvSpPr>
        <p:spPr>
          <a:xfrm>
            <a:off x="7571780" y="2031683"/>
            <a:ext cx="6272451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A kapcsoló portok korlátozása az ismert és engedélyezett MAC-címekre, növelve a fizikai hozzáférés biztonságát.</a:t>
            </a:r>
            <a:endParaRPr lang="en-US" sz="2000" dirty="0"/>
          </a:p>
        </p:txBody>
      </p:sp>
      <p:sp>
        <p:nvSpPr>
          <p:cNvPr id="5" name="Shape 2"/>
          <p:cNvSpPr/>
          <p:nvPr/>
        </p:nvSpPr>
        <p:spPr>
          <a:xfrm>
            <a:off x="7571780" y="2914650"/>
            <a:ext cx="816531" cy="1257776"/>
          </a:xfrm>
          <a:prstGeom prst="roundRect">
            <a:avLst>
              <a:gd name="adj" fmla="val 360021"/>
            </a:avLst>
          </a:prstGeom>
          <a:solidFill>
            <a:srgbClr val="626C3B"/>
          </a:solidFill>
          <a:ln w="7620">
            <a:solidFill>
              <a:srgbClr val="7B8554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7826931" y="3352205"/>
            <a:ext cx="306110" cy="3826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FFFFFF"/>
                </a:solidFill>
                <a:ea typeface="Brygada 1918 Semi Bold" pitchFamily="34" charset="-122"/>
                <a:cs typeface="Brygada 1918 Semi Bold" pitchFamily="34" charset="-120"/>
              </a:rPr>
              <a:t>1</a:t>
            </a:r>
            <a:endParaRPr lang="en-US" sz="2400" dirty="0"/>
          </a:p>
        </p:txBody>
      </p:sp>
      <p:sp>
        <p:nvSpPr>
          <p:cNvPr id="7" name="Text 4"/>
          <p:cNvSpPr/>
          <p:nvPr/>
        </p:nvSpPr>
        <p:spPr>
          <a:xfrm>
            <a:off x="8592383" y="3118723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4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MAC-cím tanulás</a:t>
            </a:r>
            <a:endParaRPr lang="en-US" sz="2400" dirty="0"/>
          </a:p>
        </p:txBody>
      </p:sp>
      <p:sp>
        <p:nvSpPr>
          <p:cNvPr id="8" name="Text 5"/>
          <p:cNvSpPr/>
          <p:nvPr/>
        </p:nvSpPr>
        <p:spPr>
          <a:xfrm>
            <a:off x="7826931" y="3498651"/>
            <a:ext cx="5251847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Statikus vagy dinamikus beállítások.</a:t>
            </a:r>
            <a:endParaRPr lang="en-US" sz="2000" dirty="0"/>
          </a:p>
        </p:txBody>
      </p:sp>
      <p:sp>
        <p:nvSpPr>
          <p:cNvPr id="9" name="Shape 6"/>
          <p:cNvSpPr/>
          <p:nvPr/>
        </p:nvSpPr>
        <p:spPr>
          <a:xfrm>
            <a:off x="7571780" y="4376499"/>
            <a:ext cx="816531" cy="1257776"/>
          </a:xfrm>
          <a:prstGeom prst="roundRect">
            <a:avLst>
              <a:gd name="adj" fmla="val 360021"/>
            </a:avLst>
          </a:prstGeom>
          <a:solidFill>
            <a:srgbClr val="83792E"/>
          </a:solidFill>
          <a:ln w="7620">
            <a:solidFill>
              <a:srgbClr val="9C9247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7826931" y="4814054"/>
            <a:ext cx="306110" cy="3826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FFFFFF"/>
                </a:solidFill>
                <a:ea typeface="Brygada 1918 Semi Bold" pitchFamily="34" charset="-122"/>
                <a:cs typeface="Brygada 1918 Semi Bold" pitchFamily="34" charset="-120"/>
              </a:rPr>
              <a:t>2</a:t>
            </a:r>
            <a:endParaRPr lang="en-US" sz="2400" dirty="0"/>
          </a:p>
        </p:txBody>
      </p:sp>
      <p:sp>
        <p:nvSpPr>
          <p:cNvPr id="11" name="Text 8"/>
          <p:cNvSpPr/>
          <p:nvPr/>
        </p:nvSpPr>
        <p:spPr>
          <a:xfrm>
            <a:off x="8592383" y="4580573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Sértési művelet</a:t>
            </a:r>
            <a:endParaRPr lang="en-US" sz="2800" dirty="0"/>
          </a:p>
        </p:txBody>
      </p:sp>
      <p:sp>
        <p:nvSpPr>
          <p:cNvPr id="12" name="Text 9"/>
          <p:cNvSpPr/>
          <p:nvPr/>
        </p:nvSpPr>
        <p:spPr>
          <a:xfrm>
            <a:off x="8133041" y="5152072"/>
            <a:ext cx="5251847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Kikapcsolás, korlátozás vagy védett mód.</a:t>
            </a:r>
            <a:endParaRPr lang="en-US" sz="2000" dirty="0"/>
          </a:p>
        </p:txBody>
      </p:sp>
      <p:sp>
        <p:nvSpPr>
          <p:cNvPr id="13" name="Shape 10"/>
          <p:cNvSpPr/>
          <p:nvPr/>
        </p:nvSpPr>
        <p:spPr>
          <a:xfrm>
            <a:off x="7571780" y="5838349"/>
            <a:ext cx="816531" cy="1257776"/>
          </a:xfrm>
          <a:prstGeom prst="roundRect">
            <a:avLst>
              <a:gd name="adj" fmla="val 360021"/>
            </a:avLst>
          </a:prstGeom>
          <a:solidFill>
            <a:srgbClr val="E8AF3B"/>
          </a:solidFill>
          <a:ln w="7620">
            <a:solidFill>
              <a:srgbClr val="CE9521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7826931" y="6275903"/>
            <a:ext cx="306110" cy="3826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000000"/>
                </a:solidFill>
                <a:ea typeface="Brygada 1918 Semi Bold" pitchFamily="34" charset="-122"/>
                <a:cs typeface="Brygada 1918 Semi Bold" pitchFamily="34" charset="-120"/>
              </a:rPr>
              <a:t>3</a:t>
            </a:r>
            <a:endParaRPr lang="en-US" sz="2400" dirty="0"/>
          </a:p>
        </p:txBody>
      </p:sp>
      <p:sp>
        <p:nvSpPr>
          <p:cNvPr id="15" name="Text 12"/>
          <p:cNvSpPr/>
          <p:nvPr/>
        </p:nvSpPr>
        <p:spPr>
          <a:xfrm>
            <a:off x="8831868" y="6022945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Hálózati integritás</a:t>
            </a:r>
            <a:endParaRPr lang="en-US" sz="2800" dirty="0"/>
          </a:p>
        </p:txBody>
      </p:sp>
      <p:sp>
        <p:nvSpPr>
          <p:cNvPr id="16" name="Text 13"/>
          <p:cNvSpPr/>
          <p:nvPr/>
        </p:nvSpPr>
        <p:spPr>
          <a:xfrm>
            <a:off x="8831868" y="6467236"/>
            <a:ext cx="5251847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Megakadályozza az illetéktelen eszközök csatlakozását.</a:t>
            </a:r>
            <a:endParaRPr lang="en-US" sz="2000" dirty="0"/>
          </a:p>
        </p:txBody>
      </p:sp>
      <p:pic>
        <p:nvPicPr>
          <p:cNvPr id="20" name="Kép 19">
            <a:extLst>
              <a:ext uri="{FF2B5EF4-FFF2-40B4-BE49-F238E27FC236}">
                <a16:creationId xmlns:a16="http://schemas.microsoft.com/office/drawing/2014/main" id="{7D14630A-00F0-4A1E-B200-997DD19834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pic>
        <p:nvPicPr>
          <p:cNvPr id="18" name="Kép 17">
            <a:extLst>
              <a:ext uri="{FF2B5EF4-FFF2-40B4-BE49-F238E27FC236}">
                <a16:creationId xmlns:a16="http://schemas.microsoft.com/office/drawing/2014/main" id="{A5C61B44-6EEC-4393-8F01-19710D949A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305" y="2836664"/>
            <a:ext cx="5412443" cy="1609963"/>
          </a:xfrm>
          <a:prstGeom prst="rect">
            <a:avLst/>
          </a:prstGeom>
        </p:spPr>
      </p:pic>
      <p:pic>
        <p:nvPicPr>
          <p:cNvPr id="21" name="Kép 20">
            <a:extLst>
              <a:ext uri="{FF2B5EF4-FFF2-40B4-BE49-F238E27FC236}">
                <a16:creationId xmlns:a16="http://schemas.microsoft.com/office/drawing/2014/main" id="{1319F675-3C54-41DF-8FBF-EEE1307828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306" y="5125468"/>
            <a:ext cx="5412443" cy="142576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6" grpId="0" animBg="1"/>
      <p:bldP spid="7" grpId="0" animBg="1"/>
      <p:bldP spid="8" grpId="0" animBg="1"/>
      <p:bldP spid="10" grpId="0" animBg="1"/>
      <p:bldP spid="11" grpId="0" animBg="1"/>
      <p:bldP spid="12" grpId="0" animBg="1"/>
      <p:bldP spid="14" grpId="0" animBg="1"/>
      <p:bldP spid="15" grpId="0" animBg="1"/>
      <p:bldP spid="1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4016C9D-6495-02E5-CC1F-C65DEF3664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80A07ECD-96B8-5BA1-33EF-D5D1AFE55DA1}"/>
              </a:ext>
            </a:extLst>
          </p:cNvPr>
          <p:cNvSpPr/>
          <p:nvPr/>
        </p:nvSpPr>
        <p:spPr>
          <a:xfrm>
            <a:off x="3974246" y="868654"/>
            <a:ext cx="66819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hu-HU" sz="4800" dirty="0">
                <a:solidFill>
                  <a:srgbClr val="403011"/>
                </a:solidFill>
                <a:ea typeface="Brygada 1918 Semi Bold" pitchFamily="34" charset="-122"/>
              </a:rPr>
              <a:t>Port-</a:t>
            </a:r>
            <a:r>
              <a:rPr lang="hu-HU" sz="4800" dirty="0" err="1">
                <a:solidFill>
                  <a:srgbClr val="403011"/>
                </a:solidFill>
                <a:ea typeface="Brygada 1918 Semi Bold" pitchFamily="34" charset="-122"/>
              </a:rPr>
              <a:t>Security</a:t>
            </a:r>
            <a:endParaRPr lang="en-US" sz="4800" dirty="0"/>
          </a:p>
        </p:txBody>
      </p:sp>
      <p:pic>
        <p:nvPicPr>
          <p:cNvPr id="29" name="Kép 28">
            <a:extLst>
              <a:ext uri="{FF2B5EF4-FFF2-40B4-BE49-F238E27FC236}">
                <a16:creationId xmlns:a16="http://schemas.microsoft.com/office/drawing/2014/main" id="{A1866CCE-40F8-6772-EC3C-61284C977A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83673762-E739-F68F-2378-49B64B9E57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891" y="2494706"/>
            <a:ext cx="6316730" cy="3240188"/>
          </a:xfrm>
          <a:prstGeom prst="rect">
            <a:avLst/>
          </a:prstGeom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DE7CAD8D-C24A-53A6-2669-651E31C684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5246" y="2494707"/>
            <a:ext cx="6341814" cy="3240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81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Kép 26">
            <a:extLst>
              <a:ext uri="{FF2B5EF4-FFF2-40B4-BE49-F238E27FC236}">
                <a16:creationId xmlns:a16="http://schemas.microsoft.com/office/drawing/2014/main" id="{29826B3C-7839-435A-8346-572CB061F7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76200"/>
            <a:ext cx="14630400" cy="8305800"/>
          </a:xfrm>
          <a:prstGeom prst="rect">
            <a:avLst/>
          </a:prstGeom>
        </p:spPr>
      </p:pic>
      <p:sp>
        <p:nvSpPr>
          <p:cNvPr id="2" name="Text 0"/>
          <p:cNvSpPr/>
          <p:nvPr/>
        </p:nvSpPr>
        <p:spPr>
          <a:xfrm>
            <a:off x="2171521" y="704136"/>
            <a:ext cx="1057072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hu-HU" sz="4800" dirty="0">
                <a:solidFill>
                  <a:schemeClr val="bg1"/>
                </a:solidFill>
                <a:ea typeface="Brygada 1918 Semi Bold" pitchFamily="34" charset="-122"/>
                <a:cs typeface="Brygada 1918 Semi Bold" pitchFamily="34" charset="-120"/>
              </a:rPr>
              <a:t>Bemutatkozás</a:t>
            </a:r>
          </a:p>
        </p:txBody>
      </p:sp>
      <p:pic>
        <p:nvPicPr>
          <p:cNvPr id="18" name="Kép 17">
            <a:extLst>
              <a:ext uri="{FF2B5EF4-FFF2-40B4-BE49-F238E27FC236}">
                <a16:creationId xmlns:a16="http://schemas.microsoft.com/office/drawing/2014/main" id="{7BC02A97-9D44-486A-AD26-A88609CDFA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sp>
        <p:nvSpPr>
          <p:cNvPr id="16" name="Szövegdoboz 15">
            <a:extLst>
              <a:ext uri="{FF2B5EF4-FFF2-40B4-BE49-F238E27FC236}">
                <a16:creationId xmlns:a16="http://schemas.microsoft.com/office/drawing/2014/main" id="{CD51FCC6-60D3-46C9-993F-0D8170E43961}"/>
              </a:ext>
            </a:extLst>
          </p:cNvPr>
          <p:cNvSpPr txBox="1"/>
          <p:nvPr/>
        </p:nvSpPr>
        <p:spPr>
          <a:xfrm>
            <a:off x="1360967" y="2413591"/>
            <a:ext cx="1213174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600" dirty="0">
                <a:solidFill>
                  <a:schemeClr val="bg1"/>
                </a:solidFill>
              </a:rPr>
              <a:t>Cégünk, a </a:t>
            </a:r>
            <a:r>
              <a:rPr lang="hu-HU" sz="3600" dirty="0" err="1">
                <a:solidFill>
                  <a:schemeClr val="bg1"/>
                </a:solidFill>
              </a:rPr>
              <a:t>Packeta</a:t>
            </a:r>
            <a:r>
              <a:rPr lang="hu-HU" sz="3600" dirty="0">
                <a:solidFill>
                  <a:schemeClr val="bg1"/>
                </a:solidFill>
              </a:rPr>
              <a:t>, egy miskolci csomagszállító vállalat, ahol mi felelünk az informatikai és hálózati rendszerekért. Jelenlegi feladatunk a </a:t>
            </a:r>
            <a:r>
              <a:rPr lang="hu-HU" sz="3600" dirty="0" err="1">
                <a:solidFill>
                  <a:schemeClr val="bg1"/>
                </a:solidFill>
              </a:rPr>
              <a:t>Packeta</a:t>
            </a:r>
            <a:r>
              <a:rPr lang="hu-HU" sz="3600" dirty="0">
                <a:solidFill>
                  <a:schemeClr val="bg1"/>
                </a:solidFill>
              </a:rPr>
              <a:t> hálózati infrastruktúrájának teljes megtervezése és kiépítése, amely a miskolci központ mellett három különálló telephelyre tagolódik.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99A20E4-3A7E-2E91-31AF-21A4851090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Kép 10">
            <a:extLst>
              <a:ext uri="{FF2B5EF4-FFF2-40B4-BE49-F238E27FC236}">
                <a16:creationId xmlns:a16="http://schemas.microsoft.com/office/drawing/2014/main" id="{343546A8-B178-B10A-9345-AA0E78FA1D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ext 0">
            <a:extLst>
              <a:ext uri="{FF2B5EF4-FFF2-40B4-BE49-F238E27FC236}">
                <a16:creationId xmlns:a16="http://schemas.microsoft.com/office/drawing/2014/main" id="{9E08AB6B-022D-66A8-21C1-45BD205D8E00}"/>
              </a:ext>
            </a:extLst>
          </p:cNvPr>
          <p:cNvSpPr/>
          <p:nvPr/>
        </p:nvSpPr>
        <p:spPr>
          <a:xfrm>
            <a:off x="9121698" y="3760478"/>
            <a:ext cx="496536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hu-HU" sz="4450" dirty="0">
                <a:solidFill>
                  <a:schemeClr val="bg1"/>
                </a:solidFill>
                <a:ea typeface="Brygada 1918 Semi Bold" pitchFamily="34" charset="-122"/>
                <a:cs typeface="Brygada 1918 Semi Bold" pitchFamily="34" charset="-120"/>
              </a:rPr>
              <a:t>2. Telephely (WIFI):</a:t>
            </a:r>
            <a:endParaRPr lang="en-US" sz="4450" dirty="0">
              <a:solidFill>
                <a:schemeClr val="bg1"/>
              </a:solidFill>
            </a:endParaRPr>
          </a:p>
        </p:txBody>
      </p:sp>
      <p:pic>
        <p:nvPicPr>
          <p:cNvPr id="28" name="Kép 27">
            <a:extLst>
              <a:ext uri="{FF2B5EF4-FFF2-40B4-BE49-F238E27FC236}">
                <a16:creationId xmlns:a16="http://schemas.microsoft.com/office/drawing/2014/main" id="{D69277E1-4A08-5835-56CA-3358D4F89C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pic>
        <p:nvPicPr>
          <p:cNvPr id="4" name="Kép 3">
            <a:extLst>
              <a:ext uri="{FF2B5EF4-FFF2-40B4-BE49-F238E27FC236}">
                <a16:creationId xmlns:a16="http://schemas.microsoft.com/office/drawing/2014/main" id="{EED25815-5706-40C9-A746-58B2659E13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654" y="2283424"/>
            <a:ext cx="3876016" cy="4371530"/>
          </a:xfrm>
          <a:prstGeom prst="rect">
            <a:avLst/>
          </a:prstGeo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8383C3AD-58EC-77C4-2394-4EA1511D08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96359" y="2643826"/>
            <a:ext cx="3713228" cy="3407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234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048563E-1DB3-116A-B482-AC7A16D4CF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395DE737-2E40-A057-E9D3-133ACCC75933}"/>
              </a:ext>
            </a:extLst>
          </p:cNvPr>
          <p:cNvSpPr/>
          <p:nvPr/>
        </p:nvSpPr>
        <p:spPr>
          <a:xfrm>
            <a:off x="3974246" y="868654"/>
            <a:ext cx="66819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hu-HU" sz="4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WIFI</a:t>
            </a:r>
            <a:endParaRPr lang="en-US" sz="4800" dirty="0"/>
          </a:p>
        </p:txBody>
      </p:sp>
      <p:pic>
        <p:nvPicPr>
          <p:cNvPr id="29" name="Kép 28">
            <a:extLst>
              <a:ext uri="{FF2B5EF4-FFF2-40B4-BE49-F238E27FC236}">
                <a16:creationId xmlns:a16="http://schemas.microsoft.com/office/drawing/2014/main" id="{FCDCB5A4-42D1-9479-E53D-F0BE18B158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sp>
        <p:nvSpPr>
          <p:cNvPr id="4" name="Szövegdoboz 3">
            <a:extLst>
              <a:ext uri="{FF2B5EF4-FFF2-40B4-BE49-F238E27FC236}">
                <a16:creationId xmlns:a16="http://schemas.microsoft.com/office/drawing/2014/main" id="{7D3B8139-9A8C-435A-83DD-1025ADD986F3}"/>
              </a:ext>
            </a:extLst>
          </p:cNvPr>
          <p:cNvSpPr txBox="1"/>
          <p:nvPr/>
        </p:nvSpPr>
        <p:spPr>
          <a:xfrm>
            <a:off x="6960738" y="1633844"/>
            <a:ext cx="7089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400" dirty="0"/>
              <a:t>LAN</a:t>
            </a: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D0CD0F63-02B0-B70D-C0EA-FDA3FD5FC6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0835" y="2277864"/>
            <a:ext cx="6408727" cy="367387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68620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65D6FE1-6939-D354-DAF0-5BC2E36A9E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C6F3CF63-19E1-874E-5699-67A4D36566BC}"/>
              </a:ext>
            </a:extLst>
          </p:cNvPr>
          <p:cNvSpPr/>
          <p:nvPr/>
        </p:nvSpPr>
        <p:spPr>
          <a:xfrm>
            <a:off x="3974246" y="868654"/>
            <a:ext cx="66819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hu-HU" sz="4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WIFI</a:t>
            </a:r>
            <a:endParaRPr lang="en-US" sz="4800" dirty="0"/>
          </a:p>
        </p:txBody>
      </p:sp>
      <p:pic>
        <p:nvPicPr>
          <p:cNvPr id="29" name="Kép 28">
            <a:extLst>
              <a:ext uri="{FF2B5EF4-FFF2-40B4-BE49-F238E27FC236}">
                <a16:creationId xmlns:a16="http://schemas.microsoft.com/office/drawing/2014/main" id="{E18488A6-CE26-2250-1F8C-1EF8A57421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sp>
        <p:nvSpPr>
          <p:cNvPr id="4" name="Szövegdoboz 3">
            <a:extLst>
              <a:ext uri="{FF2B5EF4-FFF2-40B4-BE49-F238E27FC236}">
                <a16:creationId xmlns:a16="http://schemas.microsoft.com/office/drawing/2014/main" id="{D99D98DD-0BAE-3C05-7308-452D00D511D8}"/>
              </a:ext>
            </a:extLst>
          </p:cNvPr>
          <p:cNvSpPr txBox="1"/>
          <p:nvPr/>
        </p:nvSpPr>
        <p:spPr>
          <a:xfrm>
            <a:off x="6933771" y="1633844"/>
            <a:ext cx="7628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dirty="0"/>
              <a:t>WAN</a:t>
            </a:r>
          </a:p>
        </p:txBody>
      </p:sp>
      <p:pic>
        <p:nvPicPr>
          <p:cNvPr id="2" name="Kép 1">
            <a:extLst>
              <a:ext uri="{FF2B5EF4-FFF2-40B4-BE49-F238E27FC236}">
                <a16:creationId xmlns:a16="http://schemas.microsoft.com/office/drawing/2014/main" id="{0DB46ED4-4890-1605-BF00-1C26FBC90F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3267" y="2361862"/>
            <a:ext cx="5303862" cy="473678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99671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048563E-1DB3-116A-B482-AC7A16D4CF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395DE737-2E40-A057-E9D3-133ACCC75933}"/>
              </a:ext>
            </a:extLst>
          </p:cNvPr>
          <p:cNvSpPr/>
          <p:nvPr/>
        </p:nvSpPr>
        <p:spPr>
          <a:xfrm>
            <a:off x="3974246" y="868654"/>
            <a:ext cx="66819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hu-HU" sz="4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WIFI biztonsági beállítás</a:t>
            </a:r>
            <a:endParaRPr lang="en-US" sz="4800" dirty="0"/>
          </a:p>
        </p:txBody>
      </p:sp>
      <p:pic>
        <p:nvPicPr>
          <p:cNvPr id="29" name="Kép 28">
            <a:extLst>
              <a:ext uri="{FF2B5EF4-FFF2-40B4-BE49-F238E27FC236}">
                <a16:creationId xmlns:a16="http://schemas.microsoft.com/office/drawing/2014/main" id="{FCDCB5A4-42D1-9479-E53D-F0BE18B158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sp>
        <p:nvSpPr>
          <p:cNvPr id="10" name="Szövegdoboz 9">
            <a:extLst>
              <a:ext uri="{FF2B5EF4-FFF2-40B4-BE49-F238E27FC236}">
                <a16:creationId xmlns:a16="http://schemas.microsoft.com/office/drawing/2014/main" id="{7592C09E-6D06-4BE4-9492-9D282D758D43}"/>
              </a:ext>
            </a:extLst>
          </p:cNvPr>
          <p:cNvSpPr txBox="1"/>
          <p:nvPr/>
        </p:nvSpPr>
        <p:spPr>
          <a:xfrm>
            <a:off x="2379033" y="2721934"/>
            <a:ext cx="20467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400" dirty="0"/>
              <a:t>Wifi elérési út</a:t>
            </a:r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9113C516-80B1-46F3-82AC-398B73E62D1A}"/>
              </a:ext>
            </a:extLst>
          </p:cNvPr>
          <p:cNvSpPr txBox="1"/>
          <p:nvPr/>
        </p:nvSpPr>
        <p:spPr>
          <a:xfrm>
            <a:off x="9534888" y="2721934"/>
            <a:ext cx="20467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400" dirty="0"/>
              <a:t>Wifi biztonság</a:t>
            </a:r>
          </a:p>
        </p:txBody>
      </p:sp>
      <p:pic>
        <p:nvPicPr>
          <p:cNvPr id="2" name="Kép 1">
            <a:extLst>
              <a:ext uri="{FF2B5EF4-FFF2-40B4-BE49-F238E27FC236}">
                <a16:creationId xmlns:a16="http://schemas.microsoft.com/office/drawing/2014/main" id="{6A973498-1C4F-9D7C-0D3D-B0E3A5DD99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1289" y="4491587"/>
            <a:ext cx="4543062" cy="2778131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Kép 3">
            <a:extLst>
              <a:ext uri="{FF2B5EF4-FFF2-40B4-BE49-F238E27FC236}">
                <a16:creationId xmlns:a16="http://schemas.microsoft.com/office/drawing/2014/main" id="{3AD468E6-BFB2-94C6-E207-83528F2C7E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7588" y="4491587"/>
            <a:ext cx="5806955" cy="222371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91545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AD07214-2698-B624-F442-42756F074E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174085B2-97FD-6B15-0D3D-28EC907704E0}"/>
              </a:ext>
            </a:extLst>
          </p:cNvPr>
          <p:cNvSpPr/>
          <p:nvPr/>
        </p:nvSpPr>
        <p:spPr>
          <a:xfrm>
            <a:off x="3974246" y="868654"/>
            <a:ext cx="66819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hu-HU" sz="4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WIFI Teszt</a:t>
            </a:r>
            <a:endParaRPr lang="en-US" sz="4800" dirty="0"/>
          </a:p>
        </p:txBody>
      </p:sp>
      <p:pic>
        <p:nvPicPr>
          <p:cNvPr id="29" name="Kép 28">
            <a:extLst>
              <a:ext uri="{FF2B5EF4-FFF2-40B4-BE49-F238E27FC236}">
                <a16:creationId xmlns:a16="http://schemas.microsoft.com/office/drawing/2014/main" id="{6D454841-2EE0-25BE-313F-DCB3F44436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539A54EF-1EBC-C253-E07E-5C4405C9EC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0051" y="1736331"/>
            <a:ext cx="2850458" cy="6168684"/>
          </a:xfrm>
          <a:prstGeom prst="rect">
            <a:avLst/>
          </a:prstGeom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9FDEBAB0-1407-556B-D2DA-C7D7E896F0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2016" y="1736331"/>
            <a:ext cx="2850458" cy="6168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591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C022A2D-A658-8B8F-35EE-7FBB27567E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>
            <a:extLst>
              <a:ext uri="{FF2B5EF4-FFF2-40B4-BE49-F238E27FC236}">
                <a16:creationId xmlns:a16="http://schemas.microsoft.com/office/drawing/2014/main" id="{050D5D7B-FA93-4CE9-2C09-32AB88019A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ext 0">
            <a:extLst>
              <a:ext uri="{FF2B5EF4-FFF2-40B4-BE49-F238E27FC236}">
                <a16:creationId xmlns:a16="http://schemas.microsoft.com/office/drawing/2014/main" id="{2B202A6E-5928-404A-29A1-425F472BFC44}"/>
              </a:ext>
            </a:extLst>
          </p:cNvPr>
          <p:cNvSpPr/>
          <p:nvPr/>
        </p:nvSpPr>
        <p:spPr>
          <a:xfrm>
            <a:off x="3438168" y="1279454"/>
            <a:ext cx="775406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hu-HU" sz="4450" dirty="0">
                <a:solidFill>
                  <a:schemeClr val="bg1"/>
                </a:solidFill>
                <a:ea typeface="Brygada 1918 Semi Bold" pitchFamily="34" charset="-122"/>
                <a:cs typeface="Brygada 1918 Semi Bold" pitchFamily="34" charset="-120"/>
              </a:rPr>
              <a:t>Center:</a:t>
            </a:r>
            <a:endParaRPr lang="en-US" sz="4450" dirty="0">
              <a:solidFill>
                <a:schemeClr val="bg1"/>
              </a:solidFill>
            </a:endParaRPr>
          </a:p>
        </p:txBody>
      </p:sp>
      <p:pic>
        <p:nvPicPr>
          <p:cNvPr id="28" name="Kép 27">
            <a:extLst>
              <a:ext uri="{FF2B5EF4-FFF2-40B4-BE49-F238E27FC236}">
                <a16:creationId xmlns:a16="http://schemas.microsoft.com/office/drawing/2014/main" id="{0288E7EB-897B-BDA1-623F-EF864B5370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F689F26D-FAFA-B7E8-07D1-90B164985F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892" y="3267687"/>
            <a:ext cx="4255498" cy="2714715"/>
          </a:xfrm>
          <a:prstGeom prst="rect">
            <a:avLst/>
          </a:prstGeom>
        </p:spPr>
      </p:pic>
      <p:sp>
        <p:nvSpPr>
          <p:cNvPr id="8" name="Szövegdoboz 7">
            <a:extLst>
              <a:ext uri="{FF2B5EF4-FFF2-40B4-BE49-F238E27FC236}">
                <a16:creationId xmlns:a16="http://schemas.microsoft.com/office/drawing/2014/main" id="{04EF42A4-C54C-A099-6D34-DF91498ACCE9}"/>
              </a:ext>
            </a:extLst>
          </p:cNvPr>
          <p:cNvSpPr txBox="1"/>
          <p:nvPr/>
        </p:nvSpPr>
        <p:spPr>
          <a:xfrm>
            <a:off x="10017303" y="3539256"/>
            <a:ext cx="373979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hu-HU" sz="2400" dirty="0">
              <a:solidFill>
                <a:schemeClr val="bg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hu-HU" sz="2400" dirty="0">
                <a:solidFill>
                  <a:schemeClr val="bg1"/>
                </a:solidFill>
              </a:rPr>
              <a:t>OSPF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hu-HU" sz="2400" dirty="0">
                <a:solidFill>
                  <a:schemeClr val="bg1"/>
                </a:solidFill>
              </a:rPr>
              <a:t>PPP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hu-HU" sz="2400" dirty="0">
                <a:solidFill>
                  <a:schemeClr val="bg1"/>
                </a:solidFill>
              </a:rPr>
              <a:t>NAT</a:t>
            </a:r>
          </a:p>
        </p:txBody>
      </p:sp>
    </p:spTree>
    <p:extLst>
      <p:ext uri="{BB962C8B-B14F-4D97-AF65-F5344CB8AC3E}">
        <p14:creationId xmlns:p14="http://schemas.microsoft.com/office/powerpoint/2010/main" val="2832406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8E9841D-F5A0-3CEB-B25B-540BCA5E5B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86C7E26F-4C0A-5C85-A48F-6858AED93BB2}"/>
              </a:ext>
            </a:extLst>
          </p:cNvPr>
          <p:cNvSpPr/>
          <p:nvPr/>
        </p:nvSpPr>
        <p:spPr>
          <a:xfrm>
            <a:off x="3974245" y="550771"/>
            <a:ext cx="66819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hu-HU" sz="4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IP </a:t>
            </a:r>
            <a:r>
              <a:rPr lang="hu-HU" sz="4800" dirty="0" err="1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Route</a:t>
            </a:r>
            <a:endParaRPr lang="en-US" sz="4800" dirty="0"/>
          </a:p>
        </p:txBody>
      </p:sp>
      <p:pic>
        <p:nvPicPr>
          <p:cNvPr id="29" name="Kép 28">
            <a:extLst>
              <a:ext uri="{FF2B5EF4-FFF2-40B4-BE49-F238E27FC236}">
                <a16:creationId xmlns:a16="http://schemas.microsoft.com/office/drawing/2014/main" id="{EAE78179-D003-3135-3DB6-64D34E1697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pic>
        <p:nvPicPr>
          <p:cNvPr id="4" name="Kép 3">
            <a:extLst>
              <a:ext uri="{FF2B5EF4-FFF2-40B4-BE49-F238E27FC236}">
                <a16:creationId xmlns:a16="http://schemas.microsoft.com/office/drawing/2014/main" id="{B19BD692-BC97-E5FE-CAE1-88B3DE7A14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7700" y="1153826"/>
            <a:ext cx="9235000" cy="6870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033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52FFA5F-4E78-9FC9-729E-EF0E62A008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93966C36-7C8E-007F-BB7A-120AC86F9376}"/>
              </a:ext>
            </a:extLst>
          </p:cNvPr>
          <p:cNvSpPr/>
          <p:nvPr/>
        </p:nvSpPr>
        <p:spPr>
          <a:xfrm>
            <a:off x="3974245" y="550771"/>
            <a:ext cx="66819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hu-HU" sz="4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PPP</a:t>
            </a:r>
            <a:endParaRPr lang="en-US" sz="4800" dirty="0"/>
          </a:p>
        </p:txBody>
      </p:sp>
      <p:pic>
        <p:nvPicPr>
          <p:cNvPr id="29" name="Kép 28">
            <a:extLst>
              <a:ext uri="{FF2B5EF4-FFF2-40B4-BE49-F238E27FC236}">
                <a16:creationId xmlns:a16="http://schemas.microsoft.com/office/drawing/2014/main" id="{42CE62E1-F6C0-FBBC-782F-58D429FBAB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BAC4C38D-9EFF-B5E0-0799-9B8718787D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7517" y="6314268"/>
            <a:ext cx="8619199" cy="874283"/>
          </a:xfrm>
          <a:prstGeom prst="rect">
            <a:avLst/>
          </a:prstGeom>
        </p:spPr>
      </p:pic>
      <p:pic>
        <p:nvPicPr>
          <p:cNvPr id="8" name="Kép 7" descr="A képen szöveg, Betűtípus, képernyőkép látható&#10;&#10;Előfordulhat, hogy az AI által létrehozott tartalom helytelen.">
            <a:extLst>
              <a:ext uri="{FF2B5EF4-FFF2-40B4-BE49-F238E27FC236}">
                <a16:creationId xmlns:a16="http://schemas.microsoft.com/office/drawing/2014/main" id="{94836599-D19F-7B4A-663B-1A6529882A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2872" y="3314433"/>
            <a:ext cx="5228135" cy="1323439"/>
          </a:xfrm>
          <a:prstGeom prst="rect">
            <a:avLst/>
          </a:prstGeom>
        </p:spPr>
      </p:pic>
      <p:sp>
        <p:nvSpPr>
          <p:cNvPr id="9" name="Szövegdoboz 8">
            <a:extLst>
              <a:ext uri="{FF2B5EF4-FFF2-40B4-BE49-F238E27FC236}">
                <a16:creationId xmlns:a16="http://schemas.microsoft.com/office/drawing/2014/main" id="{D5BC4BD9-C3E2-5DB7-9A76-4C1D61A4BA2F}"/>
              </a:ext>
            </a:extLst>
          </p:cNvPr>
          <p:cNvSpPr txBox="1"/>
          <p:nvPr/>
        </p:nvSpPr>
        <p:spPr>
          <a:xfrm>
            <a:off x="1320226" y="1753672"/>
            <a:ext cx="121337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000" dirty="0"/>
              <a:t>A PPP egy réteg 2-es protokoll, amely két hálózati eszköz közötti közvetlen kapcsolatot biztosít. Támogatja a hitelesítést és az IP-címek automatikus egyeztetését. Gyakran használják routerek közötti WAN kapcsolatoknál.</a:t>
            </a:r>
          </a:p>
        </p:txBody>
      </p:sp>
      <p:pic>
        <p:nvPicPr>
          <p:cNvPr id="15" name="Kép 14" descr="A képen szöveg, Betűtípus, képernyőkép, fehér látható&#10;&#10;Előfordulhat, hogy az AI által létrehozott tartalom helytelen.">
            <a:extLst>
              <a:ext uri="{FF2B5EF4-FFF2-40B4-BE49-F238E27FC236}">
                <a16:creationId xmlns:a16="http://schemas.microsoft.com/office/drawing/2014/main" id="{534AC1D8-2A4E-1D3B-4A60-16D9662111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59777" y="3314433"/>
            <a:ext cx="3454578" cy="1524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811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F60921A-47FC-7584-BB6A-0D48EF2B6B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>
            <a:extLst>
              <a:ext uri="{FF2B5EF4-FFF2-40B4-BE49-F238E27FC236}">
                <a16:creationId xmlns:a16="http://schemas.microsoft.com/office/drawing/2014/main" id="{41C79C0F-5C32-2CEE-CDA5-F04D6B5C70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ext 0">
            <a:extLst>
              <a:ext uri="{FF2B5EF4-FFF2-40B4-BE49-F238E27FC236}">
                <a16:creationId xmlns:a16="http://schemas.microsoft.com/office/drawing/2014/main" id="{E2F45CAB-59CE-DF59-A524-DD426C711F42}"/>
              </a:ext>
            </a:extLst>
          </p:cNvPr>
          <p:cNvSpPr/>
          <p:nvPr/>
        </p:nvSpPr>
        <p:spPr>
          <a:xfrm>
            <a:off x="3095821" y="1211328"/>
            <a:ext cx="843875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hu-HU" sz="4450" dirty="0">
                <a:solidFill>
                  <a:schemeClr val="bg1"/>
                </a:solidFill>
                <a:ea typeface="Brygada 1918 Semi Bold" pitchFamily="34" charset="-122"/>
              </a:rPr>
              <a:t>3. Telephely (</a:t>
            </a:r>
            <a:r>
              <a:rPr lang="hu-HU" sz="4450" dirty="0" err="1">
                <a:solidFill>
                  <a:schemeClr val="bg1"/>
                </a:solidFill>
                <a:ea typeface="Brygada 1918 Semi Bold" pitchFamily="34" charset="-122"/>
              </a:rPr>
              <a:t>Packeta</a:t>
            </a:r>
            <a:r>
              <a:rPr lang="hu-HU" sz="4450" dirty="0">
                <a:solidFill>
                  <a:schemeClr val="bg1"/>
                </a:solidFill>
                <a:ea typeface="Brygada 1918 Semi Bold" pitchFamily="34" charset="-122"/>
              </a:rPr>
              <a:t>-szerverszoba)</a:t>
            </a:r>
            <a:endParaRPr lang="en-US" sz="4450" dirty="0">
              <a:solidFill>
                <a:schemeClr val="bg1"/>
              </a:solidFill>
            </a:endParaRPr>
          </a:p>
        </p:txBody>
      </p:sp>
      <p:pic>
        <p:nvPicPr>
          <p:cNvPr id="28" name="Kép 27">
            <a:extLst>
              <a:ext uri="{FF2B5EF4-FFF2-40B4-BE49-F238E27FC236}">
                <a16:creationId xmlns:a16="http://schemas.microsoft.com/office/drawing/2014/main" id="{8D6EAC0D-629C-9045-4401-FD4B1FFAA7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sp>
        <p:nvSpPr>
          <p:cNvPr id="8" name="Szövegdoboz 7">
            <a:extLst>
              <a:ext uri="{FF2B5EF4-FFF2-40B4-BE49-F238E27FC236}">
                <a16:creationId xmlns:a16="http://schemas.microsoft.com/office/drawing/2014/main" id="{9E04500D-C7D4-59D9-249B-C063253B8A6B}"/>
              </a:ext>
            </a:extLst>
          </p:cNvPr>
          <p:cNvSpPr txBox="1"/>
          <p:nvPr/>
        </p:nvSpPr>
        <p:spPr>
          <a:xfrm>
            <a:off x="10017303" y="3840214"/>
            <a:ext cx="37397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hu-HU" sz="2400" dirty="0">
                <a:solidFill>
                  <a:schemeClr val="bg1"/>
                </a:solidFill>
              </a:rPr>
              <a:t>Windows Server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hu-HU" sz="2400" dirty="0">
                <a:solidFill>
                  <a:schemeClr val="bg1"/>
                </a:solidFill>
              </a:rPr>
              <a:t>Linux Server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hu-HU" sz="2400" dirty="0">
              <a:solidFill>
                <a:schemeClr val="bg1"/>
              </a:solidFill>
            </a:endParaRPr>
          </a:p>
        </p:txBody>
      </p:sp>
      <p:pic>
        <p:nvPicPr>
          <p:cNvPr id="4" name="Kép 3" descr="A képen szöveg, képernyőkép, diagram, Betűtípus látható&#10;&#10;Előfordulhat, hogy az AI által létrehozott tartalom helytelen.">
            <a:extLst>
              <a:ext uri="{FF2B5EF4-FFF2-40B4-BE49-F238E27FC236}">
                <a16:creationId xmlns:a16="http://schemas.microsoft.com/office/drawing/2014/main" id="{D3B0399B-F02F-13A1-01BE-1F3F8A0A6C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4372" y="2723338"/>
            <a:ext cx="5192529" cy="2782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562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8" grpId="0" build="allAtOnce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584A3F8-361C-5C9B-7606-7C8254E05E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>
            <a:extLst>
              <a:ext uri="{FF2B5EF4-FFF2-40B4-BE49-F238E27FC236}">
                <a16:creationId xmlns:a16="http://schemas.microsoft.com/office/drawing/2014/main" id="{494D71B8-652F-7EC8-67A6-D2EEBBE224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ext 0">
            <a:extLst>
              <a:ext uri="{FF2B5EF4-FFF2-40B4-BE49-F238E27FC236}">
                <a16:creationId xmlns:a16="http://schemas.microsoft.com/office/drawing/2014/main" id="{98677D83-1DB7-0075-7E38-AD3028DBFA19}"/>
              </a:ext>
            </a:extLst>
          </p:cNvPr>
          <p:cNvSpPr/>
          <p:nvPr/>
        </p:nvSpPr>
        <p:spPr>
          <a:xfrm>
            <a:off x="3545409" y="1756887"/>
            <a:ext cx="7539582" cy="832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hu-HU" sz="4450" dirty="0">
                <a:solidFill>
                  <a:schemeClr val="bg1"/>
                </a:solidFill>
                <a:ea typeface="Brygada 1918 Semi Bold" pitchFamily="34" charset="-122"/>
              </a:rPr>
              <a:t>Project Management eszközök</a:t>
            </a:r>
            <a:endParaRPr lang="en-US" sz="4450" dirty="0">
              <a:solidFill>
                <a:schemeClr val="bg1"/>
              </a:solidFill>
            </a:endParaRPr>
          </a:p>
        </p:txBody>
      </p:sp>
      <p:pic>
        <p:nvPicPr>
          <p:cNvPr id="28" name="Kép 27">
            <a:extLst>
              <a:ext uri="{FF2B5EF4-FFF2-40B4-BE49-F238E27FC236}">
                <a16:creationId xmlns:a16="http://schemas.microsoft.com/office/drawing/2014/main" id="{11198E38-0573-DEEF-2C59-58D4634BCD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686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171521" y="704136"/>
            <a:ext cx="1057072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Alapvető</a:t>
            </a:r>
            <a:r>
              <a:rPr lang="en-US" sz="445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 Hálózati Eszközök Áttekintése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3790" y="2532757"/>
            <a:ext cx="680442" cy="68044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304098" y="2872978"/>
            <a:ext cx="3784044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00"/>
              </a:lnSpc>
              <a:buNone/>
            </a:pPr>
            <a:r>
              <a:rPr lang="en-US" sz="2800" dirty="0" err="1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Routerek</a:t>
            </a:r>
            <a:r>
              <a:rPr lang="en-US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 (</a:t>
            </a:r>
            <a:r>
              <a:rPr lang="hu-HU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4</a:t>
            </a:r>
            <a:r>
              <a:rPr lang="en-US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 </a:t>
            </a:r>
            <a:r>
              <a:rPr lang="en-US" sz="2800" dirty="0" err="1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db</a:t>
            </a:r>
            <a:r>
              <a:rPr lang="hu-HU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 </a:t>
            </a:r>
            <a:r>
              <a:rPr lang="hu-HU" sz="2800" dirty="0" err="1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cisco</a:t>
            </a:r>
            <a:r>
              <a:rPr lang="en-US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 4</a:t>
            </a:r>
            <a:r>
              <a:rPr lang="hu-HU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2</a:t>
            </a:r>
            <a:r>
              <a:rPr lang="en-US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21-es)</a:t>
            </a:r>
            <a:endParaRPr lang="en-US" sz="2800" dirty="0"/>
          </a:p>
        </p:txBody>
      </p:sp>
      <p:sp>
        <p:nvSpPr>
          <p:cNvPr id="5" name="Text 2"/>
          <p:cNvSpPr/>
          <p:nvPr/>
        </p:nvSpPr>
        <p:spPr>
          <a:xfrm>
            <a:off x="793790" y="3434358"/>
            <a:ext cx="637960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A Layer 3 forgalom és az alhálózatok közötti útválasztás biztosítása.</a:t>
            </a:r>
            <a:endParaRPr lang="en-US" sz="20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56884" y="2556318"/>
            <a:ext cx="680442" cy="68044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8650664" y="2836590"/>
            <a:ext cx="3992166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00"/>
              </a:lnSpc>
              <a:buNone/>
            </a:pPr>
            <a:r>
              <a:rPr lang="en-US" sz="2800" dirty="0" err="1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Kapcsolók</a:t>
            </a:r>
            <a:r>
              <a:rPr lang="en-US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 (</a:t>
            </a:r>
            <a:r>
              <a:rPr lang="hu-HU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3</a:t>
            </a:r>
            <a:r>
              <a:rPr lang="en-US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 </a:t>
            </a:r>
            <a:r>
              <a:rPr lang="en-US" sz="2800" dirty="0" err="1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db</a:t>
            </a:r>
            <a:r>
              <a:rPr lang="hu-HU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 </a:t>
            </a:r>
            <a:r>
              <a:rPr lang="hu-HU" sz="2800" dirty="0" err="1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cisco</a:t>
            </a:r>
            <a:r>
              <a:rPr lang="en-US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 </a:t>
            </a:r>
            <a:r>
              <a:rPr lang="hu-HU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1000</a:t>
            </a:r>
            <a:r>
              <a:rPr lang="en-US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-as)</a:t>
            </a:r>
            <a:endParaRPr lang="en-US" sz="2800" dirty="0"/>
          </a:p>
        </p:txBody>
      </p:sp>
      <p:sp>
        <p:nvSpPr>
          <p:cNvPr id="8" name="Text 4"/>
          <p:cNvSpPr/>
          <p:nvPr/>
        </p:nvSpPr>
        <p:spPr>
          <a:xfrm>
            <a:off x="7456884" y="3434358"/>
            <a:ext cx="637972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Layer 2 kapcsolat, VLAN-ok és hálózati hozzáférés menedzselése.</a:t>
            </a:r>
            <a:endParaRPr lang="en-US" sz="20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93790" y="5410898"/>
            <a:ext cx="680442" cy="680442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2282428" y="5618287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00"/>
              </a:lnSpc>
              <a:buNone/>
            </a:pPr>
            <a:r>
              <a:rPr lang="en-US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ASA </a:t>
            </a:r>
            <a:r>
              <a:rPr lang="en-US" sz="2800" dirty="0" err="1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Tűzfal</a:t>
            </a:r>
            <a:r>
              <a:rPr lang="hu-HU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 FPL 1010</a:t>
            </a:r>
            <a:endParaRPr lang="en-US" sz="2800" dirty="0"/>
          </a:p>
        </p:txBody>
      </p:sp>
      <p:sp>
        <p:nvSpPr>
          <p:cNvPr id="11" name="Text 6"/>
          <p:cNvSpPr/>
          <p:nvPr/>
        </p:nvSpPr>
        <p:spPr>
          <a:xfrm>
            <a:off x="793790" y="6139101"/>
            <a:ext cx="637960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Külső és belső hálózati forgalom szűrése és a biztonság megerősítése.</a:t>
            </a:r>
            <a:endParaRPr lang="en-US" sz="200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456884" y="5410898"/>
            <a:ext cx="680442" cy="680442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8945582" y="5619433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00"/>
              </a:lnSpc>
              <a:buNone/>
            </a:pPr>
            <a:r>
              <a:rPr lang="en-US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Végeszközök</a:t>
            </a:r>
            <a:endParaRPr lang="en-US" sz="2800" dirty="0"/>
          </a:p>
        </p:txBody>
      </p:sp>
      <p:sp>
        <p:nvSpPr>
          <p:cNvPr id="14" name="Text 8"/>
          <p:cNvSpPr/>
          <p:nvPr/>
        </p:nvSpPr>
        <p:spPr>
          <a:xfrm>
            <a:off x="7456884" y="6139101"/>
            <a:ext cx="637972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Munkaállomások, szerverek és egyéb kliensek.</a:t>
            </a:r>
            <a:endParaRPr lang="en-US" sz="2000" dirty="0"/>
          </a:p>
        </p:txBody>
      </p:sp>
      <p:sp>
        <p:nvSpPr>
          <p:cNvPr id="15" name="Text 9"/>
          <p:cNvSpPr/>
          <p:nvPr/>
        </p:nvSpPr>
        <p:spPr>
          <a:xfrm>
            <a:off x="793790" y="712005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Ezek az elemek alkotják a Packeta robusztus hálózati infrastruktúrájának alapját.</a:t>
            </a:r>
            <a:endParaRPr lang="en-US" sz="2000" dirty="0"/>
          </a:p>
        </p:txBody>
      </p:sp>
      <p:pic>
        <p:nvPicPr>
          <p:cNvPr id="18" name="Kép 17">
            <a:extLst>
              <a:ext uri="{FF2B5EF4-FFF2-40B4-BE49-F238E27FC236}">
                <a16:creationId xmlns:a16="http://schemas.microsoft.com/office/drawing/2014/main" id="{7BC02A97-9D44-486A-AD26-A88609CDFA3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646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5" grpId="0" animBg="1"/>
      <p:bldP spid="7" grpId="0" animBg="1"/>
      <p:bldP spid="8" grpId="0" animBg="1"/>
      <p:bldP spid="10" grpId="0" animBg="1"/>
      <p:bldP spid="11" grpId="0" animBg="1"/>
      <p:bldP spid="13" grpId="0" animBg="1"/>
      <p:bldP spid="14" grpId="0" animBg="1"/>
      <p:bldP spid="15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543EA0F-DBE6-77B4-EE57-3B9FB6B94B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26AE97D1-470B-6F16-17AF-13B28B0DAC2E}"/>
              </a:ext>
            </a:extLst>
          </p:cNvPr>
          <p:cNvSpPr/>
          <p:nvPr/>
        </p:nvSpPr>
        <p:spPr>
          <a:xfrm>
            <a:off x="3974245" y="550771"/>
            <a:ext cx="66819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hu-HU" sz="4800" dirty="0" err="1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Github</a:t>
            </a:r>
            <a:r>
              <a:rPr lang="hu-HU" sz="4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 használata</a:t>
            </a:r>
            <a:endParaRPr lang="en-US" sz="4800" dirty="0"/>
          </a:p>
        </p:txBody>
      </p:sp>
      <p:pic>
        <p:nvPicPr>
          <p:cNvPr id="29" name="Kép 28">
            <a:extLst>
              <a:ext uri="{FF2B5EF4-FFF2-40B4-BE49-F238E27FC236}">
                <a16:creationId xmlns:a16="http://schemas.microsoft.com/office/drawing/2014/main" id="{E55E06F5-AFE1-41FD-3AD4-7D7A83E668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D121E2E3-CE64-BD36-4273-BCAC704886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3560" y="1140086"/>
            <a:ext cx="12173576" cy="6464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585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8728CFD-F678-AF56-D0EF-D0E5BA353C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Kép 5">
            <a:extLst>
              <a:ext uri="{FF2B5EF4-FFF2-40B4-BE49-F238E27FC236}">
                <a16:creationId xmlns:a16="http://schemas.microsoft.com/office/drawing/2014/main" id="{A0B6A79C-9252-D518-4613-FC17C7C3AD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132"/>
            <a:ext cx="14630400" cy="8231731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ED375BFF-14BE-78A8-5EF6-D0F379ED433B}"/>
              </a:ext>
            </a:extLst>
          </p:cNvPr>
          <p:cNvSpPr/>
          <p:nvPr/>
        </p:nvSpPr>
        <p:spPr>
          <a:xfrm>
            <a:off x="3974245" y="550771"/>
            <a:ext cx="66819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hu-HU" sz="4800" dirty="0">
                <a:solidFill>
                  <a:schemeClr val="bg1"/>
                </a:solidFill>
                <a:ea typeface="Brygada 1918 Semi Bold" pitchFamily="34" charset="-122"/>
                <a:cs typeface="Brygada 1918 Semi Bold" pitchFamily="34" charset="-120"/>
              </a:rPr>
              <a:t>Segítségkérések</a:t>
            </a:r>
            <a:endParaRPr lang="en-US" sz="4800" dirty="0">
              <a:solidFill>
                <a:schemeClr val="bg1"/>
              </a:solidFill>
            </a:endParaRPr>
          </a:p>
        </p:txBody>
      </p:sp>
      <p:pic>
        <p:nvPicPr>
          <p:cNvPr id="29" name="Kép 28">
            <a:extLst>
              <a:ext uri="{FF2B5EF4-FFF2-40B4-BE49-F238E27FC236}">
                <a16:creationId xmlns:a16="http://schemas.microsoft.com/office/drawing/2014/main" id="{E2AE49E9-5124-378E-FAAB-4F0BC61A57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sp>
        <p:nvSpPr>
          <p:cNvPr id="2" name="Szövegdoboz 1">
            <a:extLst>
              <a:ext uri="{FF2B5EF4-FFF2-40B4-BE49-F238E27FC236}">
                <a16:creationId xmlns:a16="http://schemas.microsoft.com/office/drawing/2014/main" id="{60CBD865-BBBE-D499-E7C6-025155668F58}"/>
              </a:ext>
            </a:extLst>
          </p:cNvPr>
          <p:cNvSpPr txBox="1"/>
          <p:nvPr/>
        </p:nvSpPr>
        <p:spPr>
          <a:xfrm>
            <a:off x="2003458" y="2991415"/>
            <a:ext cx="1062347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hu-HU" sz="2800" dirty="0">
                <a:solidFill>
                  <a:schemeClr val="bg1"/>
                </a:solidFill>
              </a:rPr>
              <a:t>Google / </a:t>
            </a:r>
            <a:r>
              <a:rPr lang="hu-HU" sz="2800" dirty="0" err="1">
                <a:solidFill>
                  <a:schemeClr val="bg1"/>
                </a:solidFill>
              </a:rPr>
              <a:t>ChatGPT</a:t>
            </a:r>
            <a:endParaRPr lang="hu-HU" sz="2800" dirty="0">
              <a:solidFill>
                <a:schemeClr val="bg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hu-HU" sz="2800" dirty="0" err="1">
                <a:solidFill>
                  <a:schemeClr val="bg1"/>
                </a:solidFill>
              </a:rPr>
              <a:t>DotNyet</a:t>
            </a:r>
            <a:r>
              <a:rPr lang="hu-HU" sz="2800" dirty="0">
                <a:solidFill>
                  <a:schemeClr val="bg1"/>
                </a:solidFill>
              </a:rPr>
              <a:t> csapatból Ötvös Bence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hu-HU" sz="2800" dirty="0">
                <a:solidFill>
                  <a:schemeClr val="bg1"/>
                </a:solidFill>
              </a:rPr>
              <a:t>Csontos Dénes tanárúr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hu-HU" sz="2800" dirty="0">
                <a:solidFill>
                  <a:schemeClr val="bg1"/>
                </a:solidFill>
              </a:rPr>
              <a:t>Köszönjük a segítséget a másik csapatnak és Csontos Dénes tanárúrnak</a:t>
            </a:r>
          </a:p>
        </p:txBody>
      </p:sp>
    </p:spTree>
    <p:extLst>
      <p:ext uri="{BB962C8B-B14F-4D97-AF65-F5344CB8AC3E}">
        <p14:creationId xmlns:p14="http://schemas.microsoft.com/office/powerpoint/2010/main" val="1605510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CC9B1AB-4881-8DB0-6E68-F4051E71A0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>
            <a:extLst>
              <a:ext uri="{FF2B5EF4-FFF2-40B4-BE49-F238E27FC236}">
                <a16:creationId xmlns:a16="http://schemas.microsoft.com/office/drawing/2014/main" id="{4C08D99E-F499-FDD8-260E-D982179341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14630400" cy="8229599"/>
          </a:xfrm>
          <a:prstGeom prst="rect">
            <a:avLst/>
          </a:prstGeom>
        </p:spPr>
      </p:pic>
      <p:sp>
        <p:nvSpPr>
          <p:cNvPr id="2" name="Text 0">
            <a:extLst>
              <a:ext uri="{FF2B5EF4-FFF2-40B4-BE49-F238E27FC236}">
                <a16:creationId xmlns:a16="http://schemas.microsoft.com/office/drawing/2014/main" id="{F8AAE8B2-60C8-5012-B3A8-2D2F00D169C3}"/>
              </a:ext>
            </a:extLst>
          </p:cNvPr>
          <p:cNvSpPr/>
          <p:nvPr/>
        </p:nvSpPr>
        <p:spPr>
          <a:xfrm>
            <a:off x="3545409" y="3775751"/>
            <a:ext cx="7539582" cy="832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hu-HU" sz="4450" dirty="0">
                <a:solidFill>
                  <a:schemeClr val="bg1"/>
                </a:solidFill>
                <a:ea typeface="Brygada 1918 Semi Bold" pitchFamily="34" charset="-122"/>
              </a:rPr>
              <a:t>Köszönjük a figyelmet!</a:t>
            </a:r>
            <a:endParaRPr lang="en-US" sz="4450" dirty="0">
              <a:solidFill>
                <a:schemeClr val="bg1"/>
              </a:solidFill>
            </a:endParaRPr>
          </a:p>
        </p:txBody>
      </p:sp>
      <p:pic>
        <p:nvPicPr>
          <p:cNvPr id="28" name="Kép 27">
            <a:extLst>
              <a:ext uri="{FF2B5EF4-FFF2-40B4-BE49-F238E27FC236}">
                <a16:creationId xmlns:a16="http://schemas.microsoft.com/office/drawing/2014/main" id="{41BB3922-BF02-70E9-25B1-A0F8C620D9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958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771304" y="245491"/>
            <a:ext cx="708779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Hálózati Topológia Vázlata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500173" y="92655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A hálózat vizuális elrendezése – az eszközök összekapcsolása és a redundancia kiépítése.</a:t>
            </a:r>
            <a:endParaRPr lang="en-US" sz="2000" dirty="0"/>
          </a:p>
        </p:txBody>
      </p:sp>
      <p:sp>
        <p:nvSpPr>
          <p:cNvPr id="4" name="Shape 2"/>
          <p:cNvSpPr/>
          <p:nvPr/>
        </p:nvSpPr>
        <p:spPr>
          <a:xfrm>
            <a:off x="500172" y="1409110"/>
            <a:ext cx="13042821" cy="963811"/>
          </a:xfrm>
          <a:prstGeom prst="roundRect">
            <a:avLst>
              <a:gd name="adj" fmla="val 35302"/>
            </a:avLst>
          </a:prstGeom>
          <a:solidFill>
            <a:srgbClr val="DFE4CE"/>
          </a:solidFill>
          <a:ln/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832" y="1777608"/>
            <a:ext cx="283488" cy="226814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58980" y="1683344"/>
            <a:ext cx="1207889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000" dirty="0">
                <a:solidFill>
                  <a:srgbClr val="000000"/>
                </a:solidFill>
                <a:ea typeface="Brygada 1918" pitchFamily="34" charset="-122"/>
                <a:cs typeface="Brygada 1918" pitchFamily="34" charset="-120"/>
              </a:rPr>
              <a:t>Az ábra mutatja a központi routerek, kapcsolók és a tűzfal logikai elhelyezkedését.</a:t>
            </a:r>
            <a:endParaRPr lang="en-US" sz="2000" dirty="0"/>
          </a:p>
        </p:txBody>
      </p:sp>
      <p:pic>
        <p:nvPicPr>
          <p:cNvPr id="12" name="Kép 11">
            <a:extLst>
              <a:ext uri="{FF2B5EF4-FFF2-40B4-BE49-F238E27FC236}">
                <a16:creationId xmlns:a16="http://schemas.microsoft.com/office/drawing/2014/main" id="{5BFF6AC9-DC98-4C21-8DAD-96AE616B1F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34D1E9E1-BC7D-480C-A5AA-ECE9D0F2E5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71945" y="2404407"/>
            <a:ext cx="11051291" cy="57735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A3EB6B6-77E0-F7E6-D36C-00E416C186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A75F2584-CC74-675E-B066-926D4D8F3202}"/>
              </a:ext>
            </a:extLst>
          </p:cNvPr>
          <p:cNvSpPr/>
          <p:nvPr/>
        </p:nvSpPr>
        <p:spPr>
          <a:xfrm>
            <a:off x="3771304" y="245491"/>
            <a:ext cx="708779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Hálózati </a:t>
            </a:r>
            <a:r>
              <a:rPr lang="en-US" sz="4800" dirty="0" err="1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Topológia</a:t>
            </a:r>
            <a:r>
              <a:rPr lang="en-US" sz="4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 </a:t>
            </a:r>
            <a:r>
              <a:rPr lang="hu-HU" sz="4800" dirty="0" err="1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Degem</a:t>
            </a:r>
            <a:r>
              <a:rPr lang="hu-HU" sz="4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 labor</a:t>
            </a:r>
            <a:endParaRPr lang="en-US" sz="4800" dirty="0"/>
          </a:p>
        </p:txBody>
      </p:sp>
      <p:pic>
        <p:nvPicPr>
          <p:cNvPr id="12" name="Kép 11">
            <a:extLst>
              <a:ext uri="{FF2B5EF4-FFF2-40B4-BE49-F238E27FC236}">
                <a16:creationId xmlns:a16="http://schemas.microsoft.com/office/drawing/2014/main" id="{01649642-F2EA-AE00-F662-0D5A66CCEB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61D8FEC2-3198-2239-07C8-2DB0B83A49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3591250" y="1755740"/>
            <a:ext cx="7220585" cy="5727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963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438168" y="1492959"/>
            <a:ext cx="775406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hu-HU" sz="445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Feladat elosztás: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769632"/>
            <a:ext cx="13042821" cy="4822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endParaRPr lang="en-US" sz="2800" dirty="0"/>
          </a:p>
        </p:txBody>
      </p:sp>
      <p:pic>
        <p:nvPicPr>
          <p:cNvPr id="28" name="Kép 27">
            <a:extLst>
              <a:ext uri="{FF2B5EF4-FFF2-40B4-BE49-F238E27FC236}">
                <a16:creationId xmlns:a16="http://schemas.microsoft.com/office/drawing/2014/main" id="{56B0D935-E43E-4867-B41F-5338A937F2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graphicFrame>
        <p:nvGraphicFramePr>
          <p:cNvPr id="4" name="Táblázat 3">
            <a:extLst>
              <a:ext uri="{FF2B5EF4-FFF2-40B4-BE49-F238E27FC236}">
                <a16:creationId xmlns:a16="http://schemas.microsoft.com/office/drawing/2014/main" id="{4566F2C7-D32B-52E5-F600-00B51CC732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9348480"/>
              </p:ext>
            </p:extLst>
          </p:nvPr>
        </p:nvGraphicFramePr>
        <p:xfrm>
          <a:off x="1933254" y="2769632"/>
          <a:ext cx="10763892" cy="467469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587964">
                  <a:extLst>
                    <a:ext uri="{9D8B030D-6E8A-4147-A177-3AD203B41FA5}">
                      <a16:colId xmlns:a16="http://schemas.microsoft.com/office/drawing/2014/main" val="410713047"/>
                    </a:ext>
                  </a:extLst>
                </a:gridCol>
                <a:gridCol w="3587964">
                  <a:extLst>
                    <a:ext uri="{9D8B030D-6E8A-4147-A177-3AD203B41FA5}">
                      <a16:colId xmlns:a16="http://schemas.microsoft.com/office/drawing/2014/main" val="1122999823"/>
                    </a:ext>
                  </a:extLst>
                </a:gridCol>
                <a:gridCol w="3587964">
                  <a:extLst>
                    <a:ext uri="{9D8B030D-6E8A-4147-A177-3AD203B41FA5}">
                      <a16:colId xmlns:a16="http://schemas.microsoft.com/office/drawing/2014/main" val="418525201"/>
                    </a:ext>
                  </a:extLst>
                </a:gridCol>
              </a:tblGrid>
              <a:tr h="475378">
                <a:tc>
                  <a:txBody>
                    <a:bodyPr/>
                    <a:lstStyle/>
                    <a:p>
                      <a:r>
                        <a:rPr lang="hu-HU" sz="2000" dirty="0"/>
                        <a:t>Oleszka Attila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sz="2000" dirty="0"/>
                        <a:t>Kántor Bence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sz="2000" dirty="0"/>
                        <a:t>Simon Viktor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0455221"/>
                  </a:ext>
                </a:extLst>
              </a:tr>
              <a:tr h="444905">
                <a:tc>
                  <a:txBody>
                    <a:bodyPr/>
                    <a:lstStyle/>
                    <a:p>
                      <a:r>
                        <a:rPr lang="hu-HU" dirty="0"/>
                        <a:t>Prezentáció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A topológia kialakítása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Dokumentáció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381738"/>
                  </a:ext>
                </a:extLst>
              </a:tr>
              <a:tr h="444905">
                <a:tc>
                  <a:txBody>
                    <a:bodyPr/>
                    <a:lstStyle/>
                    <a:p>
                      <a:r>
                        <a:rPr lang="hu-HU" dirty="0"/>
                        <a:t>Dokumentáció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Tesztről dokumentáció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IPv4 címzés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968079"/>
                  </a:ext>
                </a:extLst>
              </a:tr>
              <a:tr h="444905">
                <a:tc>
                  <a:txBody>
                    <a:bodyPr/>
                    <a:lstStyle/>
                    <a:p>
                      <a:r>
                        <a:rPr lang="hu-HU" dirty="0"/>
                        <a:t>Tesztelés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HSRP konfigurálás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VLAN konfigurálás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0210344"/>
                  </a:ext>
                </a:extLst>
              </a:tr>
              <a:tr h="444905">
                <a:tc>
                  <a:txBody>
                    <a:bodyPr/>
                    <a:lstStyle/>
                    <a:p>
                      <a:r>
                        <a:rPr lang="hu-HU" dirty="0" err="1"/>
                        <a:t>Etherchannel</a:t>
                      </a:r>
                      <a:r>
                        <a:rPr lang="hu-HU" dirty="0"/>
                        <a:t> konfigurálás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SSH konfigurálás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WIFI router konfigurálás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8782307"/>
                  </a:ext>
                </a:extLst>
              </a:tr>
              <a:tr h="444905">
                <a:tc>
                  <a:txBody>
                    <a:bodyPr/>
                    <a:lstStyle/>
                    <a:p>
                      <a:r>
                        <a:rPr lang="hu-HU" dirty="0"/>
                        <a:t>Port-</a:t>
                      </a:r>
                      <a:r>
                        <a:rPr lang="hu-HU" dirty="0" err="1"/>
                        <a:t>Security</a:t>
                      </a:r>
                      <a:endParaRPr lang="hu-H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NAT konfigurálás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SSH konfigurálás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0991883"/>
                  </a:ext>
                </a:extLst>
              </a:tr>
              <a:tr h="444905">
                <a:tc>
                  <a:txBody>
                    <a:bodyPr/>
                    <a:lstStyle/>
                    <a:p>
                      <a:r>
                        <a:rPr lang="hu-HU" dirty="0"/>
                        <a:t>VLAN konfigurálás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ACL konfigurálás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Alapbeállítások (felhasználó név, jelszó)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0046515"/>
                  </a:ext>
                </a:extLst>
              </a:tr>
              <a:tr h="444905">
                <a:tc>
                  <a:txBody>
                    <a:bodyPr/>
                    <a:lstStyle/>
                    <a:p>
                      <a:r>
                        <a:rPr lang="hu-HU" dirty="0"/>
                        <a:t>IPv6 címzés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Windows szerver konfigurálás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hu-H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0700864"/>
                  </a:ext>
                </a:extLst>
              </a:tr>
              <a:tr h="444905">
                <a:tc>
                  <a:txBody>
                    <a:bodyPr/>
                    <a:lstStyle/>
                    <a:p>
                      <a:r>
                        <a:rPr lang="hu-HU" dirty="0"/>
                        <a:t>OSPF konfigurálás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Linux szerver konfigurálás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hu-H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9264984"/>
                  </a:ext>
                </a:extLst>
              </a:tr>
              <a:tr h="444905">
                <a:tc>
                  <a:txBody>
                    <a:bodyPr/>
                    <a:lstStyle/>
                    <a:p>
                      <a:r>
                        <a:rPr lang="hu-HU" dirty="0"/>
                        <a:t>VLAN-ok közötti  forgalomirányítás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ASA tűzfal konfigurálás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hu-H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00823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09244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35D3828-5AAE-6C44-132F-E9BDF858A8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BF565E40-1C53-97C2-8A82-E0EDEEB461EA}"/>
              </a:ext>
            </a:extLst>
          </p:cNvPr>
          <p:cNvSpPr/>
          <p:nvPr/>
        </p:nvSpPr>
        <p:spPr>
          <a:xfrm>
            <a:off x="3438168" y="599108"/>
            <a:ext cx="775406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Interfész IP </a:t>
            </a:r>
            <a:r>
              <a:rPr lang="en-US" sz="4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Címzés</a:t>
            </a:r>
            <a:r>
              <a:rPr lang="en-US" sz="445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 Részletei</a:t>
            </a:r>
            <a:endParaRPr lang="en-US" sz="4450" dirty="0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8852D093-5305-F70F-0878-E5CBB77C0716}"/>
              </a:ext>
            </a:extLst>
          </p:cNvPr>
          <p:cNvSpPr/>
          <p:nvPr/>
        </p:nvSpPr>
        <p:spPr>
          <a:xfrm>
            <a:off x="793790" y="185730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8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Részletes beállítások az alhálózatok és az interfészek IP-cím kiosztásához.</a:t>
            </a:r>
            <a:endParaRPr lang="en-US" sz="2800" dirty="0"/>
          </a:p>
        </p:txBody>
      </p:sp>
      <p:pic>
        <p:nvPicPr>
          <p:cNvPr id="28" name="Kép 27">
            <a:extLst>
              <a:ext uri="{FF2B5EF4-FFF2-40B4-BE49-F238E27FC236}">
                <a16:creationId xmlns:a16="http://schemas.microsoft.com/office/drawing/2014/main" id="{B3CEA094-FA5A-A8FD-2683-7B5AB44C5A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pic>
        <p:nvPicPr>
          <p:cNvPr id="5" name="Kép 4" descr="A képen szöveg, képernyőkép, szám, Párhuzamos látható&#10;&#10;Előfordulhat, hogy az AI által létrehozott tartalom helytelen.">
            <a:extLst>
              <a:ext uri="{FF2B5EF4-FFF2-40B4-BE49-F238E27FC236}">
                <a16:creationId xmlns:a16="http://schemas.microsoft.com/office/drawing/2014/main" id="{7C9DE769-3F1B-5C92-3978-F107B94AFE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2687" y="2443673"/>
            <a:ext cx="9945026" cy="5441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163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99A20E4-3A7E-2E91-31AF-21A4851090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Kép 10">
            <a:extLst>
              <a:ext uri="{FF2B5EF4-FFF2-40B4-BE49-F238E27FC236}">
                <a16:creationId xmlns:a16="http://schemas.microsoft.com/office/drawing/2014/main" id="{343546A8-B178-B10A-9345-AA0E78FA1D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ext 0">
            <a:extLst>
              <a:ext uri="{FF2B5EF4-FFF2-40B4-BE49-F238E27FC236}">
                <a16:creationId xmlns:a16="http://schemas.microsoft.com/office/drawing/2014/main" id="{9E08AB6B-022D-66A8-21C1-45BD205D8E00}"/>
              </a:ext>
            </a:extLst>
          </p:cNvPr>
          <p:cNvSpPr/>
          <p:nvPr/>
        </p:nvSpPr>
        <p:spPr>
          <a:xfrm>
            <a:off x="6685532" y="3760410"/>
            <a:ext cx="775406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hu-HU" sz="4450" dirty="0">
                <a:solidFill>
                  <a:schemeClr val="bg1"/>
                </a:solidFill>
                <a:ea typeface="Brygada 1918 Semi Bold" pitchFamily="34" charset="-122"/>
                <a:cs typeface="Brygada 1918 Semi Bold" pitchFamily="34" charset="-120"/>
              </a:rPr>
              <a:t>1. Telephely(Fő):</a:t>
            </a:r>
            <a:endParaRPr lang="en-US" sz="4450" dirty="0">
              <a:solidFill>
                <a:schemeClr val="bg1"/>
              </a:solidFill>
            </a:endParaRPr>
          </a:p>
        </p:txBody>
      </p:sp>
      <p:pic>
        <p:nvPicPr>
          <p:cNvPr id="28" name="Kép 27">
            <a:extLst>
              <a:ext uri="{FF2B5EF4-FFF2-40B4-BE49-F238E27FC236}">
                <a16:creationId xmlns:a16="http://schemas.microsoft.com/office/drawing/2014/main" id="{D69277E1-4A08-5835-56CA-3358D4F89C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47805351-C011-486D-3243-83317E5179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606" y="2674821"/>
            <a:ext cx="6113123" cy="3634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916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5E9389F-8A1D-58A8-E176-69D65578A5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Kép 10">
            <a:extLst>
              <a:ext uri="{FF2B5EF4-FFF2-40B4-BE49-F238E27FC236}">
                <a16:creationId xmlns:a16="http://schemas.microsoft.com/office/drawing/2014/main" id="{2C6FDAC1-AA6A-A5C1-A5AB-F7D68C841E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ext 0">
            <a:extLst>
              <a:ext uri="{FF2B5EF4-FFF2-40B4-BE49-F238E27FC236}">
                <a16:creationId xmlns:a16="http://schemas.microsoft.com/office/drawing/2014/main" id="{AFF4FE60-3DE0-90D1-7243-4931A4216CF7}"/>
              </a:ext>
            </a:extLst>
          </p:cNvPr>
          <p:cNvSpPr/>
          <p:nvPr/>
        </p:nvSpPr>
        <p:spPr>
          <a:xfrm>
            <a:off x="3438168" y="514264"/>
            <a:ext cx="775406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hu-HU" sz="4450" dirty="0" err="1">
                <a:solidFill>
                  <a:schemeClr val="bg1"/>
                </a:solidFill>
                <a:ea typeface="Brygada 1918 Semi Bold" pitchFamily="34" charset="-122"/>
              </a:rPr>
              <a:t>Packeta</a:t>
            </a:r>
            <a:r>
              <a:rPr lang="hu-HU" sz="4450" dirty="0">
                <a:solidFill>
                  <a:schemeClr val="bg1"/>
                </a:solidFill>
                <a:ea typeface="Brygada 1918 Semi Bold" pitchFamily="34" charset="-122"/>
              </a:rPr>
              <a:t>-Gyártósor</a:t>
            </a:r>
            <a:endParaRPr lang="en-US" sz="4450" dirty="0">
              <a:solidFill>
                <a:schemeClr val="bg1"/>
              </a:solidFill>
            </a:endParaRPr>
          </a:p>
        </p:txBody>
      </p:sp>
      <p:pic>
        <p:nvPicPr>
          <p:cNvPr id="28" name="Kép 27">
            <a:extLst>
              <a:ext uri="{FF2B5EF4-FFF2-40B4-BE49-F238E27FC236}">
                <a16:creationId xmlns:a16="http://schemas.microsoft.com/office/drawing/2014/main" id="{30B5461F-D512-6C61-7077-401B653AC6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sp>
        <p:nvSpPr>
          <p:cNvPr id="3" name="Szövegdoboz 2">
            <a:extLst>
              <a:ext uri="{FF2B5EF4-FFF2-40B4-BE49-F238E27FC236}">
                <a16:creationId xmlns:a16="http://schemas.microsoft.com/office/drawing/2014/main" id="{37AD2617-B9A6-E3DE-4627-0857634D965C}"/>
              </a:ext>
            </a:extLst>
          </p:cNvPr>
          <p:cNvSpPr txBox="1"/>
          <p:nvPr/>
        </p:nvSpPr>
        <p:spPr>
          <a:xfrm>
            <a:off x="628580" y="2578813"/>
            <a:ext cx="311307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400" dirty="0">
                <a:solidFill>
                  <a:schemeClr val="bg1"/>
                </a:solidFill>
              </a:rPr>
              <a:t>Használt technológiák:</a:t>
            </a:r>
          </a:p>
          <a:p>
            <a:endParaRPr lang="hu-HU" sz="2400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hu-HU" sz="2400" dirty="0">
                <a:solidFill>
                  <a:schemeClr val="bg1"/>
                </a:solidFill>
              </a:rPr>
              <a:t>SSH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hu-HU" sz="2400" dirty="0">
                <a:solidFill>
                  <a:schemeClr val="bg1"/>
                </a:solidFill>
              </a:rPr>
              <a:t>HSRP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hu-HU" sz="2400" dirty="0">
                <a:solidFill>
                  <a:schemeClr val="bg1"/>
                </a:solidFill>
              </a:rPr>
              <a:t>VLAN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hu-HU" sz="2400" dirty="0" err="1">
                <a:solidFill>
                  <a:schemeClr val="bg1"/>
                </a:solidFill>
              </a:rPr>
              <a:t>Etherchannel</a:t>
            </a:r>
            <a:endParaRPr lang="hu-HU" sz="2400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hu-HU" sz="2400" dirty="0">
                <a:solidFill>
                  <a:schemeClr val="bg1"/>
                </a:solidFill>
              </a:rPr>
              <a:t>ASA Tűzfal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hu-HU" sz="2400" dirty="0">
                <a:solidFill>
                  <a:schemeClr val="bg1"/>
                </a:solidFill>
              </a:rPr>
              <a:t>IPv4/IPv6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hu-HU" sz="2400" dirty="0">
                <a:solidFill>
                  <a:schemeClr val="bg1"/>
                </a:solidFill>
              </a:rPr>
              <a:t>ACL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hu-HU" sz="2400" dirty="0">
                <a:solidFill>
                  <a:schemeClr val="bg1"/>
                </a:solidFill>
              </a:rPr>
              <a:t>Port-</a:t>
            </a:r>
            <a:r>
              <a:rPr lang="hu-HU" sz="2400" dirty="0" err="1">
                <a:solidFill>
                  <a:schemeClr val="bg1"/>
                </a:solidFill>
              </a:rPr>
              <a:t>Security</a:t>
            </a:r>
            <a:endParaRPr lang="hu-HU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1373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3803</TotalTime>
  <Words>758</Words>
  <Application>Microsoft Office PowerPoint</Application>
  <PresentationFormat>Egyéni</PresentationFormat>
  <Paragraphs>204</Paragraphs>
  <Slides>32</Slides>
  <Notes>32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4</vt:i4>
      </vt:variant>
      <vt:variant>
        <vt:lpstr>Téma</vt:lpstr>
      </vt:variant>
      <vt:variant>
        <vt:i4>1</vt:i4>
      </vt:variant>
      <vt:variant>
        <vt:lpstr>Diacímek</vt:lpstr>
      </vt:variant>
      <vt:variant>
        <vt:i4>32</vt:i4>
      </vt:variant>
    </vt:vector>
  </HeadingPairs>
  <TitlesOfParts>
    <vt:vector size="37" baseType="lpstr">
      <vt:lpstr>Brygada 1918 Semi Bold</vt:lpstr>
      <vt:lpstr>Arial</vt:lpstr>
      <vt:lpstr>Wingdings</vt:lpstr>
      <vt:lpstr>Brygada 1918</vt:lpstr>
      <vt:lpstr>Office Theme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PowerPoint-bemutató</dc:title>
  <dc:subject/>
  <dc:creator>Kántor Bence</dc:creator>
  <cp:lastModifiedBy>Attila Oleszka</cp:lastModifiedBy>
  <cp:revision>64</cp:revision>
  <dcterms:created xsi:type="dcterms:W3CDTF">2025-10-22T09:55:04Z</dcterms:created>
  <dcterms:modified xsi:type="dcterms:W3CDTF">2026-01-28T12:02:27Z</dcterms:modified>
</cp:coreProperties>
</file>